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6" r:id="rId3"/>
    <p:sldId id="313" r:id="rId4"/>
    <p:sldId id="276" r:id="rId5"/>
    <p:sldId id="349" r:id="rId6"/>
    <p:sldId id="350" r:id="rId7"/>
    <p:sldId id="351" r:id="rId8"/>
    <p:sldId id="348" r:id="rId9"/>
    <p:sldId id="338" r:id="rId10"/>
    <p:sldId id="315" r:id="rId11"/>
    <p:sldId id="316" r:id="rId12"/>
    <p:sldId id="373" r:id="rId13"/>
    <p:sldId id="374" r:id="rId14"/>
    <p:sldId id="345" r:id="rId15"/>
    <p:sldId id="317" r:id="rId16"/>
    <p:sldId id="343" r:id="rId17"/>
    <p:sldId id="318" r:id="rId18"/>
    <p:sldId id="322" r:id="rId19"/>
    <p:sldId id="344" r:id="rId20"/>
    <p:sldId id="339" r:id="rId21"/>
    <p:sldId id="341" r:id="rId22"/>
    <p:sldId id="347" r:id="rId23"/>
    <p:sldId id="346" r:id="rId24"/>
    <p:sldId id="340" r:id="rId25"/>
    <p:sldId id="342" r:id="rId26"/>
    <p:sldId id="287" r:id="rId27"/>
    <p:sldId id="337" r:id="rId28"/>
    <p:sldId id="27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276"/>
            <p14:sldId id="349"/>
            <p14:sldId id="350"/>
            <p14:sldId id="351"/>
            <p14:sldId id="348"/>
            <p14:sldId id="338"/>
            <p14:sldId id="315"/>
            <p14:sldId id="316"/>
            <p14:sldId id="373"/>
            <p14:sldId id="374"/>
            <p14:sldId id="345"/>
            <p14:sldId id="317"/>
            <p14:sldId id="343"/>
            <p14:sldId id="318"/>
            <p14:sldId id="322"/>
            <p14:sldId id="344"/>
            <p14:sldId id="339"/>
            <p14:sldId id="341"/>
            <p14:sldId id="347"/>
            <p14:sldId id="346"/>
            <p14:sldId id="340"/>
            <p14:sldId id="342"/>
            <p14:sldId id="287"/>
            <p14:sldId id="337"/>
            <p14:sldId id="275"/>
          </p14:sldIdLst>
        </p14:section>
      </p14:sectionLst>
    </p:ext>
    <p:ext uri="{EFAFB233-063F-42B5-8137-9DF3F51BA10A}">
      <p15:sldGuideLst xmlns:p15="http://schemas.microsoft.com/office/powerpoint/2012/main">
        <p15:guide id="1" orient="horz" pos="1480">
          <p15:clr>
            <a:srgbClr val="A4A3A4"/>
          </p15:clr>
        </p15:guide>
        <p15:guide id="2" pos="6788">
          <p15:clr>
            <a:srgbClr val="A4A3A4"/>
          </p15:clr>
        </p15:guide>
        <p15:guide id="3" pos="4316">
          <p15:clr>
            <a:srgbClr val="A4A3A4"/>
          </p15:clr>
        </p15:guide>
        <p15:guide id="4" pos="2366">
          <p15:clr>
            <a:srgbClr val="A4A3A4"/>
          </p15:clr>
        </p15:guide>
        <p15:guide id="5" pos="4576">
          <p15:clr>
            <a:srgbClr val="A4A3A4"/>
          </p15:clr>
        </p15:guide>
        <p15:guide id="6" pos="688">
          <p15:clr>
            <a:srgbClr val="A4A3A4"/>
          </p15:clr>
        </p15:guide>
        <p15:guide id="7" pos="3364">
          <p15:clr>
            <a:srgbClr val="A4A3A4"/>
          </p15:clr>
        </p15:guide>
        <p15:guide id="8" pos="69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7AFE"/>
    <a:srgbClr val="3BB000"/>
    <a:srgbClr val="45D000"/>
    <a:srgbClr val="3E8A00"/>
    <a:srgbClr val="078F82"/>
    <a:srgbClr val="088F82"/>
    <a:srgbClr val="B83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370" autoAdjust="0"/>
  </p:normalViewPr>
  <p:slideViewPr>
    <p:cSldViewPr snapToGrid="0">
      <p:cViewPr varScale="1">
        <p:scale>
          <a:sx n="68" d="100"/>
          <a:sy n="68" d="100"/>
        </p:scale>
        <p:origin x="548" y="-112"/>
      </p:cViewPr>
      <p:guideLst>
        <p:guide orient="horz" pos="1480"/>
        <p:guide pos="6788"/>
        <p:guide pos="4316"/>
        <p:guide pos="2366"/>
        <p:guide pos="4576"/>
        <p:guide pos="688"/>
        <p:guide pos="3364"/>
        <p:guide pos="6947"/>
      </p:guideLst>
    </p:cSldViewPr>
  </p:slideViewPr>
  <p:notesTextViewPr>
    <p:cViewPr>
      <p:scale>
        <a:sx n="1" d="1"/>
        <a:sy n="1" d="1"/>
      </p:scale>
      <p:origin x="0" y="0"/>
    </p:cViewPr>
  </p:notesTextViewPr>
  <p:sorterViewPr>
    <p:cViewPr>
      <p:scale>
        <a:sx n="100" d="100"/>
        <a:sy n="100" d="100"/>
      </p:scale>
      <p:origin x="0" y="-97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A151AA-08E5-44C8-9A60-C97F5E38FC66}" type="doc">
      <dgm:prSet loTypeId="urn:microsoft.com/office/officeart/2005/8/layout/process1" loCatId="process" qsTypeId="urn:microsoft.com/office/officeart/2005/8/quickstyle/simple4#1" qsCatId="simple" csTypeId="urn:microsoft.com/office/officeart/2005/8/colors/accent4_2#1" csCatId="accent4" phldr="1"/>
      <dgm:spPr/>
      <dgm:t>
        <a:bodyPr/>
        <a:lstStyle/>
        <a:p>
          <a:endParaRPr lang="zh-CN" altLang="en-US"/>
        </a:p>
      </dgm:t>
    </dgm:pt>
    <dgm:pt modelId="{4315AC8F-C5AA-4BF3-9A8E-F33EAB6722C3}">
      <dgm:prSet phldrT="[文本]" custT="1"/>
      <dgm:spPr/>
      <dgm:t>
        <a:bodyPr/>
        <a:lstStyle/>
        <a:p>
          <a:r>
            <a:rPr lang="zh-CN" altLang="en-US" sz="2000" b="1" dirty="0"/>
            <a:t>理解任务</a:t>
          </a:r>
        </a:p>
      </dgm:t>
    </dgm:pt>
    <dgm:pt modelId="{9771D5A3-B4A2-4C3D-AD7E-0A89B32D3295}" type="parTrans" cxnId="{45E7C0F0-3C1D-42E8-9698-248D5EC64D61}">
      <dgm:prSet/>
      <dgm:spPr/>
      <dgm:t>
        <a:bodyPr/>
        <a:lstStyle/>
        <a:p>
          <a:endParaRPr lang="zh-CN" altLang="en-US" sz="2000" b="1"/>
        </a:p>
      </dgm:t>
    </dgm:pt>
    <dgm:pt modelId="{16859B9A-64FD-4AE8-831F-DBE2C001EC9B}" type="sibTrans" cxnId="{45E7C0F0-3C1D-42E8-9698-248D5EC64D61}">
      <dgm:prSet custT="1"/>
      <dgm:spPr/>
      <dgm:t>
        <a:bodyPr/>
        <a:lstStyle/>
        <a:p>
          <a:endParaRPr lang="zh-CN" altLang="en-US" sz="1000" b="1"/>
        </a:p>
      </dgm:t>
    </dgm:pt>
    <dgm:pt modelId="{A5884E1B-BEA0-43AB-A6FC-BD350A6346BF}">
      <dgm:prSet phldrT="[文本]" custT="1"/>
      <dgm:spPr/>
      <dgm:t>
        <a:bodyPr/>
        <a:lstStyle/>
        <a:p>
          <a:r>
            <a:rPr lang="zh-CN" altLang="en-US" sz="2000" b="1" dirty="0"/>
            <a:t>环境构建</a:t>
          </a:r>
        </a:p>
      </dgm:t>
    </dgm:pt>
    <dgm:pt modelId="{9F81FF20-E507-4837-9191-46E2AA2F4669}" type="parTrans" cxnId="{B5C882E1-CE53-4451-B195-C5FF4008B94F}">
      <dgm:prSet/>
      <dgm:spPr/>
      <dgm:t>
        <a:bodyPr/>
        <a:lstStyle/>
        <a:p>
          <a:endParaRPr lang="zh-CN" altLang="en-US" sz="2000" b="1"/>
        </a:p>
      </dgm:t>
    </dgm:pt>
    <dgm:pt modelId="{4572FBD8-997E-4BF1-9E29-E26F3A3255FE}" type="sibTrans" cxnId="{B5C882E1-CE53-4451-B195-C5FF4008B94F}">
      <dgm:prSet custT="1"/>
      <dgm:spPr/>
      <dgm:t>
        <a:bodyPr/>
        <a:lstStyle/>
        <a:p>
          <a:endParaRPr lang="zh-CN" altLang="en-US" sz="1000" b="1"/>
        </a:p>
      </dgm:t>
    </dgm:pt>
    <dgm:pt modelId="{97C5FCD7-6460-4493-BA9A-65B966259A52}">
      <dgm:prSet phldrT="[文本]" custT="1"/>
      <dgm:spPr/>
      <dgm:t>
        <a:bodyPr/>
        <a:lstStyle/>
        <a:p>
          <a:r>
            <a:rPr lang="zh-CN" altLang="en-US" sz="2000" b="1" dirty="0"/>
            <a:t>数据探索</a:t>
          </a:r>
        </a:p>
      </dgm:t>
    </dgm:pt>
    <dgm:pt modelId="{A94EF304-2BD0-44A9-963A-1033E7B725D5}" type="parTrans" cxnId="{C202AB0A-1EDA-4595-A195-29CEF74D2C2B}">
      <dgm:prSet/>
      <dgm:spPr/>
      <dgm:t>
        <a:bodyPr/>
        <a:lstStyle/>
        <a:p>
          <a:endParaRPr lang="zh-CN" altLang="en-US" sz="2000" b="1"/>
        </a:p>
      </dgm:t>
    </dgm:pt>
    <dgm:pt modelId="{CEA071AF-8DD9-4DA5-B154-7737973C33D3}" type="sibTrans" cxnId="{C202AB0A-1EDA-4595-A195-29CEF74D2C2B}">
      <dgm:prSet custT="1"/>
      <dgm:spPr/>
      <dgm:t>
        <a:bodyPr/>
        <a:lstStyle/>
        <a:p>
          <a:endParaRPr lang="zh-CN" altLang="en-US" sz="1000" b="1"/>
        </a:p>
      </dgm:t>
    </dgm:pt>
    <dgm:pt modelId="{9CAF8B33-DE68-41DA-94F0-1A9F92D4B34D}">
      <dgm:prSet phldrT="[文本]" custT="1"/>
      <dgm:spPr/>
      <dgm:t>
        <a:bodyPr/>
        <a:lstStyle/>
        <a:p>
          <a:r>
            <a:rPr lang="zh-CN" altLang="en-US" sz="2000" b="1" dirty="0"/>
            <a:t>特征构建</a:t>
          </a:r>
        </a:p>
      </dgm:t>
    </dgm:pt>
    <dgm:pt modelId="{BE4F3C91-AA68-4EE1-9B96-96F263719E4F}" type="parTrans" cxnId="{1CD25ED2-451B-4D24-8E8A-F00120532263}">
      <dgm:prSet/>
      <dgm:spPr/>
      <dgm:t>
        <a:bodyPr/>
        <a:lstStyle/>
        <a:p>
          <a:endParaRPr lang="zh-CN" altLang="en-US" sz="2000" b="1"/>
        </a:p>
      </dgm:t>
    </dgm:pt>
    <dgm:pt modelId="{B29F58C4-3EDB-463E-9431-C14B86FB2284}" type="sibTrans" cxnId="{1CD25ED2-451B-4D24-8E8A-F00120532263}">
      <dgm:prSet custT="1"/>
      <dgm:spPr/>
      <dgm:t>
        <a:bodyPr/>
        <a:lstStyle/>
        <a:p>
          <a:endParaRPr lang="zh-CN" altLang="en-US" sz="1000" b="1"/>
        </a:p>
      </dgm:t>
    </dgm:pt>
    <dgm:pt modelId="{4FFA766B-663B-454B-9238-38B1CDE72979}">
      <dgm:prSet phldrT="[文本]" custT="1"/>
      <dgm:spPr/>
      <dgm:t>
        <a:bodyPr/>
        <a:lstStyle/>
        <a:p>
          <a:r>
            <a:rPr lang="zh-CN" altLang="en-US" sz="2000" b="1"/>
            <a:t>模型构建</a:t>
          </a:r>
          <a:endParaRPr lang="zh-CN" altLang="en-US" sz="2000" b="1" dirty="0"/>
        </a:p>
      </dgm:t>
    </dgm:pt>
    <dgm:pt modelId="{9B4BD52A-4DEE-4BC4-8B77-A44B1C60C08D}" type="parTrans" cxnId="{B651B631-1B20-4D7B-A840-F79E86E9B07F}">
      <dgm:prSet/>
      <dgm:spPr/>
      <dgm:t>
        <a:bodyPr/>
        <a:lstStyle/>
        <a:p>
          <a:endParaRPr lang="zh-CN" altLang="en-US" sz="2000" b="1"/>
        </a:p>
      </dgm:t>
    </dgm:pt>
    <dgm:pt modelId="{F4A7B9E6-8002-4E46-9CF3-DD70DB3F6C5E}" type="sibTrans" cxnId="{B651B631-1B20-4D7B-A840-F79E86E9B07F}">
      <dgm:prSet custT="1"/>
      <dgm:spPr/>
      <dgm:t>
        <a:bodyPr/>
        <a:lstStyle/>
        <a:p>
          <a:endParaRPr lang="zh-CN" altLang="en-US" sz="1000" b="1"/>
        </a:p>
      </dgm:t>
    </dgm:pt>
    <dgm:pt modelId="{FE0F92A9-A72F-4084-A90A-8CBF20B456DB}">
      <dgm:prSet phldrT="[文本]" custT="1"/>
      <dgm:spPr/>
      <dgm:t>
        <a:bodyPr/>
        <a:lstStyle/>
        <a:p>
          <a:r>
            <a:rPr lang="zh-CN" altLang="en-US" sz="2000" b="1" dirty="0"/>
            <a:t>预测结果</a:t>
          </a:r>
        </a:p>
      </dgm:t>
    </dgm:pt>
    <dgm:pt modelId="{708A56DE-8EC5-4560-959B-CF68995055AB}" type="parTrans" cxnId="{DB84EC8B-0AF0-4167-B689-0B64CDFE1685}">
      <dgm:prSet/>
      <dgm:spPr/>
      <dgm:t>
        <a:bodyPr/>
        <a:lstStyle/>
        <a:p>
          <a:endParaRPr lang="zh-CN" altLang="en-US" sz="2000" b="1"/>
        </a:p>
      </dgm:t>
    </dgm:pt>
    <dgm:pt modelId="{8247EAB1-9F43-4E00-BB69-BC2FB4FDA14E}" type="sibTrans" cxnId="{DB84EC8B-0AF0-4167-B689-0B64CDFE1685}">
      <dgm:prSet/>
      <dgm:spPr/>
      <dgm:t>
        <a:bodyPr/>
        <a:lstStyle/>
        <a:p>
          <a:endParaRPr lang="zh-CN" altLang="en-US" sz="2000" b="1"/>
        </a:p>
      </dgm:t>
    </dgm:pt>
    <dgm:pt modelId="{F1A601A1-EB46-47F3-A2EE-2BEF50BF5B13}">
      <dgm:prSet phldrT="[文本]" custT="1"/>
      <dgm:spPr/>
      <dgm:t>
        <a:bodyPr/>
        <a:lstStyle/>
        <a:p>
          <a:r>
            <a:rPr lang="zh-CN" altLang="en-US" sz="2000" b="1" dirty="0"/>
            <a:t>参数调优</a:t>
          </a:r>
        </a:p>
      </dgm:t>
    </dgm:pt>
    <dgm:pt modelId="{2BBE6EF2-11EC-4B0F-8D6C-11BABEDE520A}" type="parTrans" cxnId="{2AB91F26-4DB0-4F9E-A690-425E3583AB4D}">
      <dgm:prSet/>
      <dgm:spPr/>
      <dgm:t>
        <a:bodyPr/>
        <a:lstStyle/>
        <a:p>
          <a:endParaRPr lang="zh-CN" altLang="en-US" sz="2000" b="1"/>
        </a:p>
      </dgm:t>
    </dgm:pt>
    <dgm:pt modelId="{B153DBB2-2406-4B4E-887A-0B9E399B6195}" type="sibTrans" cxnId="{2AB91F26-4DB0-4F9E-A690-425E3583AB4D}">
      <dgm:prSet custT="1"/>
      <dgm:spPr/>
      <dgm:t>
        <a:bodyPr/>
        <a:lstStyle/>
        <a:p>
          <a:endParaRPr lang="zh-CN" altLang="en-US" sz="1000" b="1"/>
        </a:p>
      </dgm:t>
    </dgm:pt>
    <dgm:pt modelId="{095057D2-2263-4235-ABF8-C454EE045554}">
      <dgm:prSet phldrT="[文本]" custT="1"/>
      <dgm:spPr/>
      <dgm:t>
        <a:bodyPr/>
        <a:lstStyle/>
        <a:p>
          <a:r>
            <a:rPr lang="zh-CN" altLang="en-US" sz="2000" b="1" dirty="0"/>
            <a:t>评估模型</a:t>
          </a:r>
        </a:p>
      </dgm:t>
    </dgm:pt>
    <dgm:pt modelId="{32FD2B3A-AA4A-401D-8CE6-5A0BC4435EC9}" type="parTrans" cxnId="{3EDE684A-636D-48FD-8F6D-C9014433760F}">
      <dgm:prSet/>
      <dgm:spPr/>
      <dgm:t>
        <a:bodyPr/>
        <a:lstStyle/>
        <a:p>
          <a:endParaRPr lang="zh-CN" altLang="en-US" sz="2000" b="1"/>
        </a:p>
      </dgm:t>
    </dgm:pt>
    <dgm:pt modelId="{6DDFC7F7-4758-4F00-8AAC-2C50E21AE41F}" type="sibTrans" cxnId="{3EDE684A-636D-48FD-8F6D-C9014433760F}">
      <dgm:prSet custT="1"/>
      <dgm:spPr/>
      <dgm:t>
        <a:bodyPr/>
        <a:lstStyle/>
        <a:p>
          <a:endParaRPr lang="zh-CN" altLang="en-US" sz="1000" b="1"/>
        </a:p>
      </dgm:t>
    </dgm:pt>
    <dgm:pt modelId="{A7C9CBF4-ADE6-4AA7-A3FB-B3214FDD543B}" type="pres">
      <dgm:prSet presAssocID="{9EA151AA-08E5-44C8-9A60-C97F5E38FC66}" presName="Name0" presStyleCnt="0">
        <dgm:presLayoutVars>
          <dgm:dir/>
          <dgm:resizeHandles val="exact"/>
        </dgm:presLayoutVars>
      </dgm:prSet>
      <dgm:spPr/>
    </dgm:pt>
    <dgm:pt modelId="{33353B71-FAC4-490F-AB1E-8D6C6ECB52FE}" type="pres">
      <dgm:prSet presAssocID="{4315AC8F-C5AA-4BF3-9A8E-F33EAB6722C3}" presName="node" presStyleLbl="node1" presStyleIdx="0" presStyleCnt="8">
        <dgm:presLayoutVars>
          <dgm:bulletEnabled val="1"/>
        </dgm:presLayoutVars>
      </dgm:prSet>
      <dgm:spPr/>
    </dgm:pt>
    <dgm:pt modelId="{AAAB3F26-FB29-4826-B06F-77D893A974F0}" type="pres">
      <dgm:prSet presAssocID="{16859B9A-64FD-4AE8-831F-DBE2C001EC9B}" presName="sibTrans" presStyleLbl="sibTrans2D1" presStyleIdx="0" presStyleCnt="7"/>
      <dgm:spPr/>
    </dgm:pt>
    <dgm:pt modelId="{7DDCC48A-804B-43A7-A7F2-29C0B53A10D7}" type="pres">
      <dgm:prSet presAssocID="{16859B9A-64FD-4AE8-831F-DBE2C001EC9B}" presName="connectorText" presStyleLbl="sibTrans2D1" presStyleIdx="0" presStyleCnt="7"/>
      <dgm:spPr/>
    </dgm:pt>
    <dgm:pt modelId="{90F25A6E-1286-4685-A11D-1C2C2AAF2BEA}" type="pres">
      <dgm:prSet presAssocID="{A5884E1B-BEA0-43AB-A6FC-BD350A6346BF}" presName="node" presStyleLbl="node1" presStyleIdx="1" presStyleCnt="8">
        <dgm:presLayoutVars>
          <dgm:bulletEnabled val="1"/>
        </dgm:presLayoutVars>
      </dgm:prSet>
      <dgm:spPr/>
    </dgm:pt>
    <dgm:pt modelId="{408563CA-0C2F-4313-B6C7-7223F098150D}" type="pres">
      <dgm:prSet presAssocID="{4572FBD8-997E-4BF1-9E29-E26F3A3255FE}" presName="sibTrans" presStyleLbl="sibTrans2D1" presStyleIdx="1" presStyleCnt="7"/>
      <dgm:spPr/>
    </dgm:pt>
    <dgm:pt modelId="{D25D8E9F-A977-44EC-B15A-D65FB1357C20}" type="pres">
      <dgm:prSet presAssocID="{4572FBD8-997E-4BF1-9E29-E26F3A3255FE}" presName="connectorText" presStyleLbl="sibTrans2D1" presStyleIdx="1" presStyleCnt="7"/>
      <dgm:spPr/>
    </dgm:pt>
    <dgm:pt modelId="{04B2BA62-FC30-4F19-B334-E0EC2F247141}" type="pres">
      <dgm:prSet presAssocID="{97C5FCD7-6460-4493-BA9A-65B966259A52}" presName="node" presStyleLbl="node1" presStyleIdx="2" presStyleCnt="8">
        <dgm:presLayoutVars>
          <dgm:bulletEnabled val="1"/>
        </dgm:presLayoutVars>
      </dgm:prSet>
      <dgm:spPr/>
    </dgm:pt>
    <dgm:pt modelId="{B93C98B0-8176-493B-9576-EFA74C0AFFE2}" type="pres">
      <dgm:prSet presAssocID="{CEA071AF-8DD9-4DA5-B154-7737973C33D3}" presName="sibTrans" presStyleLbl="sibTrans2D1" presStyleIdx="2" presStyleCnt="7"/>
      <dgm:spPr/>
    </dgm:pt>
    <dgm:pt modelId="{050BE30C-A2BF-4FB5-BA42-BA704698F549}" type="pres">
      <dgm:prSet presAssocID="{CEA071AF-8DD9-4DA5-B154-7737973C33D3}" presName="connectorText" presStyleLbl="sibTrans2D1" presStyleIdx="2" presStyleCnt="7"/>
      <dgm:spPr/>
    </dgm:pt>
    <dgm:pt modelId="{AD9F149E-15CF-4448-8A3B-E0B1BEFBA860}" type="pres">
      <dgm:prSet presAssocID="{9CAF8B33-DE68-41DA-94F0-1A9F92D4B34D}" presName="node" presStyleLbl="node1" presStyleIdx="3" presStyleCnt="8">
        <dgm:presLayoutVars>
          <dgm:bulletEnabled val="1"/>
        </dgm:presLayoutVars>
      </dgm:prSet>
      <dgm:spPr/>
    </dgm:pt>
    <dgm:pt modelId="{286C2A40-E43B-4535-B406-19E424E410E6}" type="pres">
      <dgm:prSet presAssocID="{B29F58C4-3EDB-463E-9431-C14B86FB2284}" presName="sibTrans" presStyleLbl="sibTrans2D1" presStyleIdx="3" presStyleCnt="7"/>
      <dgm:spPr/>
    </dgm:pt>
    <dgm:pt modelId="{5C70A8A0-1F11-43EA-BDEC-ACCB7EC7B93F}" type="pres">
      <dgm:prSet presAssocID="{B29F58C4-3EDB-463E-9431-C14B86FB2284}" presName="connectorText" presStyleLbl="sibTrans2D1" presStyleIdx="3" presStyleCnt="7"/>
      <dgm:spPr/>
    </dgm:pt>
    <dgm:pt modelId="{81F62CB4-3341-4F81-9C20-078DB1A20B25}" type="pres">
      <dgm:prSet presAssocID="{4FFA766B-663B-454B-9238-38B1CDE72979}" presName="node" presStyleLbl="node1" presStyleIdx="4" presStyleCnt="8">
        <dgm:presLayoutVars>
          <dgm:bulletEnabled val="1"/>
        </dgm:presLayoutVars>
      </dgm:prSet>
      <dgm:spPr/>
    </dgm:pt>
    <dgm:pt modelId="{9695F831-9560-4DBA-81FE-7188700E9820}" type="pres">
      <dgm:prSet presAssocID="{F4A7B9E6-8002-4E46-9CF3-DD70DB3F6C5E}" presName="sibTrans" presStyleLbl="sibTrans2D1" presStyleIdx="4" presStyleCnt="7"/>
      <dgm:spPr/>
    </dgm:pt>
    <dgm:pt modelId="{0B83300C-78EB-4E4E-BBA0-30938DEF2023}" type="pres">
      <dgm:prSet presAssocID="{F4A7B9E6-8002-4E46-9CF3-DD70DB3F6C5E}" presName="connectorText" presStyleLbl="sibTrans2D1" presStyleIdx="4" presStyleCnt="7"/>
      <dgm:spPr/>
    </dgm:pt>
    <dgm:pt modelId="{23E4369F-3D0D-44D3-A602-7D39711D800D}" type="pres">
      <dgm:prSet presAssocID="{095057D2-2263-4235-ABF8-C454EE045554}" presName="node" presStyleLbl="node1" presStyleIdx="5" presStyleCnt="8">
        <dgm:presLayoutVars>
          <dgm:bulletEnabled val="1"/>
        </dgm:presLayoutVars>
      </dgm:prSet>
      <dgm:spPr/>
    </dgm:pt>
    <dgm:pt modelId="{FD40FE1A-FFCD-4848-856A-0F044001A90A}" type="pres">
      <dgm:prSet presAssocID="{6DDFC7F7-4758-4F00-8AAC-2C50E21AE41F}" presName="sibTrans" presStyleLbl="sibTrans2D1" presStyleIdx="5" presStyleCnt="7"/>
      <dgm:spPr/>
    </dgm:pt>
    <dgm:pt modelId="{DC57BE3A-D607-4398-89CB-9C6F82753473}" type="pres">
      <dgm:prSet presAssocID="{6DDFC7F7-4758-4F00-8AAC-2C50E21AE41F}" presName="connectorText" presStyleLbl="sibTrans2D1" presStyleIdx="5" presStyleCnt="7"/>
      <dgm:spPr/>
    </dgm:pt>
    <dgm:pt modelId="{62CC6A5D-37F9-4100-A466-574405813721}" type="pres">
      <dgm:prSet presAssocID="{F1A601A1-EB46-47F3-A2EE-2BEF50BF5B13}" presName="node" presStyleLbl="node1" presStyleIdx="6" presStyleCnt="8">
        <dgm:presLayoutVars>
          <dgm:bulletEnabled val="1"/>
        </dgm:presLayoutVars>
      </dgm:prSet>
      <dgm:spPr/>
    </dgm:pt>
    <dgm:pt modelId="{96691FCF-F536-4CD8-9424-797498BA49C6}" type="pres">
      <dgm:prSet presAssocID="{B153DBB2-2406-4B4E-887A-0B9E399B6195}" presName="sibTrans" presStyleLbl="sibTrans2D1" presStyleIdx="6" presStyleCnt="7"/>
      <dgm:spPr/>
    </dgm:pt>
    <dgm:pt modelId="{348D2B2B-51E7-48E9-8F00-F865DE316A9F}" type="pres">
      <dgm:prSet presAssocID="{B153DBB2-2406-4B4E-887A-0B9E399B6195}" presName="connectorText" presStyleLbl="sibTrans2D1" presStyleIdx="6" presStyleCnt="7"/>
      <dgm:spPr/>
    </dgm:pt>
    <dgm:pt modelId="{C7F58195-F027-4111-BE2E-F6C705087393}" type="pres">
      <dgm:prSet presAssocID="{FE0F92A9-A72F-4084-A90A-8CBF20B456DB}" presName="node" presStyleLbl="node1" presStyleIdx="7" presStyleCnt="8">
        <dgm:presLayoutVars>
          <dgm:bulletEnabled val="1"/>
        </dgm:presLayoutVars>
      </dgm:prSet>
      <dgm:spPr/>
    </dgm:pt>
  </dgm:ptLst>
  <dgm:cxnLst>
    <dgm:cxn modelId="{54ECD308-6A7B-464A-8970-626737400305}" type="presOf" srcId="{9EA151AA-08E5-44C8-9A60-C97F5E38FC66}" destId="{A7C9CBF4-ADE6-4AA7-A3FB-B3214FDD543B}" srcOrd="0" destOrd="0" presId="urn:microsoft.com/office/officeart/2005/8/layout/process1"/>
    <dgm:cxn modelId="{C202AB0A-1EDA-4595-A195-29CEF74D2C2B}" srcId="{9EA151AA-08E5-44C8-9A60-C97F5E38FC66}" destId="{97C5FCD7-6460-4493-BA9A-65B966259A52}" srcOrd="2" destOrd="0" parTransId="{A94EF304-2BD0-44A9-963A-1033E7B725D5}" sibTransId="{CEA071AF-8DD9-4DA5-B154-7737973C33D3}"/>
    <dgm:cxn modelId="{488BE821-5F05-4322-9255-5C257CA0CDEE}" type="presOf" srcId="{CEA071AF-8DD9-4DA5-B154-7737973C33D3}" destId="{050BE30C-A2BF-4FB5-BA42-BA704698F549}" srcOrd="1" destOrd="0" presId="urn:microsoft.com/office/officeart/2005/8/layout/process1"/>
    <dgm:cxn modelId="{7D138A22-2728-4346-9606-0AEAECC4187D}" type="presOf" srcId="{FE0F92A9-A72F-4084-A90A-8CBF20B456DB}" destId="{C7F58195-F027-4111-BE2E-F6C705087393}" srcOrd="0" destOrd="0" presId="urn:microsoft.com/office/officeart/2005/8/layout/process1"/>
    <dgm:cxn modelId="{2AB91F26-4DB0-4F9E-A690-425E3583AB4D}" srcId="{9EA151AA-08E5-44C8-9A60-C97F5E38FC66}" destId="{F1A601A1-EB46-47F3-A2EE-2BEF50BF5B13}" srcOrd="6" destOrd="0" parTransId="{2BBE6EF2-11EC-4B0F-8D6C-11BABEDE520A}" sibTransId="{B153DBB2-2406-4B4E-887A-0B9E399B6195}"/>
    <dgm:cxn modelId="{8AFFAC28-B045-4A90-B31D-10AB961EEF2D}" type="presOf" srcId="{16859B9A-64FD-4AE8-831F-DBE2C001EC9B}" destId="{AAAB3F26-FB29-4826-B06F-77D893A974F0}" srcOrd="0" destOrd="0" presId="urn:microsoft.com/office/officeart/2005/8/layout/process1"/>
    <dgm:cxn modelId="{B651B631-1B20-4D7B-A840-F79E86E9B07F}" srcId="{9EA151AA-08E5-44C8-9A60-C97F5E38FC66}" destId="{4FFA766B-663B-454B-9238-38B1CDE72979}" srcOrd="4" destOrd="0" parTransId="{9B4BD52A-4DEE-4BC4-8B77-A44B1C60C08D}" sibTransId="{F4A7B9E6-8002-4E46-9CF3-DD70DB3F6C5E}"/>
    <dgm:cxn modelId="{ABC69038-56F0-4637-9744-1C52F47EE310}" type="presOf" srcId="{4FFA766B-663B-454B-9238-38B1CDE72979}" destId="{81F62CB4-3341-4F81-9C20-078DB1A20B25}" srcOrd="0" destOrd="0" presId="urn:microsoft.com/office/officeart/2005/8/layout/process1"/>
    <dgm:cxn modelId="{E1282A3C-E3BC-4B62-B9EC-595D62E49643}" type="presOf" srcId="{F4A7B9E6-8002-4E46-9CF3-DD70DB3F6C5E}" destId="{0B83300C-78EB-4E4E-BBA0-30938DEF2023}" srcOrd="1" destOrd="0" presId="urn:microsoft.com/office/officeart/2005/8/layout/process1"/>
    <dgm:cxn modelId="{6B5B7E63-BA36-4781-B831-AB54D9504892}" type="presOf" srcId="{4572FBD8-997E-4BF1-9E29-E26F3A3255FE}" destId="{D25D8E9F-A977-44EC-B15A-D65FB1357C20}" srcOrd="1" destOrd="0" presId="urn:microsoft.com/office/officeart/2005/8/layout/process1"/>
    <dgm:cxn modelId="{3EDE684A-636D-48FD-8F6D-C9014433760F}" srcId="{9EA151AA-08E5-44C8-9A60-C97F5E38FC66}" destId="{095057D2-2263-4235-ABF8-C454EE045554}" srcOrd="5" destOrd="0" parTransId="{32FD2B3A-AA4A-401D-8CE6-5A0BC4435EC9}" sibTransId="{6DDFC7F7-4758-4F00-8AAC-2C50E21AE41F}"/>
    <dgm:cxn modelId="{CB3AD06B-ED04-4C2F-8AC9-56B27BCE1CA6}" type="presOf" srcId="{CEA071AF-8DD9-4DA5-B154-7737973C33D3}" destId="{B93C98B0-8176-493B-9576-EFA74C0AFFE2}" srcOrd="0" destOrd="0" presId="urn:microsoft.com/office/officeart/2005/8/layout/process1"/>
    <dgm:cxn modelId="{FDCE076E-167E-4054-A401-9E56608549EC}" type="presOf" srcId="{B153DBB2-2406-4B4E-887A-0B9E399B6195}" destId="{348D2B2B-51E7-48E9-8F00-F865DE316A9F}" srcOrd="1" destOrd="0" presId="urn:microsoft.com/office/officeart/2005/8/layout/process1"/>
    <dgm:cxn modelId="{CCC1A27E-6CAB-4FF1-9738-45B2C49CBF57}" type="presOf" srcId="{97C5FCD7-6460-4493-BA9A-65B966259A52}" destId="{04B2BA62-FC30-4F19-B334-E0EC2F247141}" srcOrd="0" destOrd="0" presId="urn:microsoft.com/office/officeart/2005/8/layout/process1"/>
    <dgm:cxn modelId="{87202D87-5807-4EF6-9DB4-7525161A79ED}" type="presOf" srcId="{B29F58C4-3EDB-463E-9431-C14B86FB2284}" destId="{5C70A8A0-1F11-43EA-BDEC-ACCB7EC7B93F}" srcOrd="1" destOrd="0" presId="urn:microsoft.com/office/officeart/2005/8/layout/process1"/>
    <dgm:cxn modelId="{DB84EC8B-0AF0-4167-B689-0B64CDFE1685}" srcId="{9EA151AA-08E5-44C8-9A60-C97F5E38FC66}" destId="{FE0F92A9-A72F-4084-A90A-8CBF20B456DB}" srcOrd="7" destOrd="0" parTransId="{708A56DE-8EC5-4560-959B-CF68995055AB}" sibTransId="{8247EAB1-9F43-4E00-BB69-BC2FB4FDA14E}"/>
    <dgm:cxn modelId="{CB1AD58D-E39E-4B1C-8545-8691279F91AA}" type="presOf" srcId="{6DDFC7F7-4758-4F00-8AAC-2C50E21AE41F}" destId="{DC57BE3A-D607-4398-89CB-9C6F82753473}" srcOrd="1" destOrd="0" presId="urn:microsoft.com/office/officeart/2005/8/layout/process1"/>
    <dgm:cxn modelId="{3EDDE4B2-D70F-4FBE-AFF4-93941BB4E318}" type="presOf" srcId="{F4A7B9E6-8002-4E46-9CF3-DD70DB3F6C5E}" destId="{9695F831-9560-4DBA-81FE-7188700E9820}" srcOrd="0" destOrd="0" presId="urn:microsoft.com/office/officeart/2005/8/layout/process1"/>
    <dgm:cxn modelId="{DADBD5B6-703F-4644-A2DD-3EB2C08EF5F5}" type="presOf" srcId="{9CAF8B33-DE68-41DA-94F0-1A9F92D4B34D}" destId="{AD9F149E-15CF-4448-8A3B-E0B1BEFBA860}" srcOrd="0" destOrd="0" presId="urn:microsoft.com/office/officeart/2005/8/layout/process1"/>
    <dgm:cxn modelId="{82AFB3B8-AAC4-44B5-BD0D-158DECF82334}" type="presOf" srcId="{16859B9A-64FD-4AE8-831F-DBE2C001EC9B}" destId="{7DDCC48A-804B-43A7-A7F2-29C0B53A10D7}" srcOrd="1" destOrd="0" presId="urn:microsoft.com/office/officeart/2005/8/layout/process1"/>
    <dgm:cxn modelId="{A14D50BB-0373-4FBC-9191-47573908815E}" type="presOf" srcId="{B153DBB2-2406-4B4E-887A-0B9E399B6195}" destId="{96691FCF-F536-4CD8-9424-797498BA49C6}" srcOrd="0" destOrd="0" presId="urn:microsoft.com/office/officeart/2005/8/layout/process1"/>
    <dgm:cxn modelId="{1CD25ED2-451B-4D24-8E8A-F00120532263}" srcId="{9EA151AA-08E5-44C8-9A60-C97F5E38FC66}" destId="{9CAF8B33-DE68-41DA-94F0-1A9F92D4B34D}" srcOrd="3" destOrd="0" parTransId="{BE4F3C91-AA68-4EE1-9B96-96F263719E4F}" sibTransId="{B29F58C4-3EDB-463E-9431-C14B86FB2284}"/>
    <dgm:cxn modelId="{FC3A9CDA-2D7E-4034-9A88-A00C97C7EA2C}" type="presOf" srcId="{B29F58C4-3EDB-463E-9431-C14B86FB2284}" destId="{286C2A40-E43B-4535-B406-19E424E410E6}" srcOrd="0" destOrd="0" presId="urn:microsoft.com/office/officeart/2005/8/layout/process1"/>
    <dgm:cxn modelId="{57891CE0-DCE8-4551-B50B-20328463186E}" type="presOf" srcId="{F1A601A1-EB46-47F3-A2EE-2BEF50BF5B13}" destId="{62CC6A5D-37F9-4100-A466-574405813721}" srcOrd="0" destOrd="0" presId="urn:microsoft.com/office/officeart/2005/8/layout/process1"/>
    <dgm:cxn modelId="{B5C882E1-CE53-4451-B195-C5FF4008B94F}" srcId="{9EA151AA-08E5-44C8-9A60-C97F5E38FC66}" destId="{A5884E1B-BEA0-43AB-A6FC-BD350A6346BF}" srcOrd="1" destOrd="0" parTransId="{9F81FF20-E507-4837-9191-46E2AA2F4669}" sibTransId="{4572FBD8-997E-4BF1-9E29-E26F3A3255FE}"/>
    <dgm:cxn modelId="{B9054EE5-AB6B-4BB5-A22B-CD0A21BF61F3}" type="presOf" srcId="{6DDFC7F7-4758-4F00-8AAC-2C50E21AE41F}" destId="{FD40FE1A-FFCD-4848-856A-0F044001A90A}" srcOrd="0" destOrd="0" presId="urn:microsoft.com/office/officeart/2005/8/layout/process1"/>
    <dgm:cxn modelId="{9F7E37EA-8560-4433-87EE-E344C8FE8D38}" type="presOf" srcId="{4315AC8F-C5AA-4BF3-9A8E-F33EAB6722C3}" destId="{33353B71-FAC4-490F-AB1E-8D6C6ECB52FE}" srcOrd="0" destOrd="0" presId="urn:microsoft.com/office/officeart/2005/8/layout/process1"/>
    <dgm:cxn modelId="{45E7C0F0-3C1D-42E8-9698-248D5EC64D61}" srcId="{9EA151AA-08E5-44C8-9A60-C97F5E38FC66}" destId="{4315AC8F-C5AA-4BF3-9A8E-F33EAB6722C3}" srcOrd="0" destOrd="0" parTransId="{9771D5A3-B4A2-4C3D-AD7E-0A89B32D3295}" sibTransId="{16859B9A-64FD-4AE8-831F-DBE2C001EC9B}"/>
    <dgm:cxn modelId="{CBF6D9F0-681F-4A4F-8B6E-77DD728F6002}" type="presOf" srcId="{A5884E1B-BEA0-43AB-A6FC-BD350A6346BF}" destId="{90F25A6E-1286-4685-A11D-1C2C2AAF2BEA}" srcOrd="0" destOrd="0" presId="urn:microsoft.com/office/officeart/2005/8/layout/process1"/>
    <dgm:cxn modelId="{492E3CF2-57D4-48D3-A69A-1531077B523D}" type="presOf" srcId="{4572FBD8-997E-4BF1-9E29-E26F3A3255FE}" destId="{408563CA-0C2F-4313-B6C7-7223F098150D}" srcOrd="0" destOrd="0" presId="urn:microsoft.com/office/officeart/2005/8/layout/process1"/>
    <dgm:cxn modelId="{D7F8D4F5-4620-4508-8C62-B391A8EBC212}" type="presOf" srcId="{095057D2-2263-4235-ABF8-C454EE045554}" destId="{23E4369F-3D0D-44D3-A602-7D39711D800D}" srcOrd="0" destOrd="0" presId="urn:microsoft.com/office/officeart/2005/8/layout/process1"/>
    <dgm:cxn modelId="{701BD1E3-C8EC-4D4E-A801-28F1E4204FFC}" type="presParOf" srcId="{A7C9CBF4-ADE6-4AA7-A3FB-B3214FDD543B}" destId="{33353B71-FAC4-490F-AB1E-8D6C6ECB52FE}" srcOrd="0" destOrd="0" presId="urn:microsoft.com/office/officeart/2005/8/layout/process1"/>
    <dgm:cxn modelId="{AEB35A73-5FF5-4C79-85A3-B2534A1E0010}" type="presParOf" srcId="{A7C9CBF4-ADE6-4AA7-A3FB-B3214FDD543B}" destId="{AAAB3F26-FB29-4826-B06F-77D893A974F0}" srcOrd="1" destOrd="0" presId="urn:microsoft.com/office/officeart/2005/8/layout/process1"/>
    <dgm:cxn modelId="{F8F24C1C-745C-4C00-AC1A-06A456EC7F55}" type="presParOf" srcId="{AAAB3F26-FB29-4826-B06F-77D893A974F0}" destId="{7DDCC48A-804B-43A7-A7F2-29C0B53A10D7}" srcOrd="0" destOrd="0" presId="urn:microsoft.com/office/officeart/2005/8/layout/process1"/>
    <dgm:cxn modelId="{FED19507-62A5-4B5C-8B4A-0E78F4D7E2EB}" type="presParOf" srcId="{A7C9CBF4-ADE6-4AA7-A3FB-B3214FDD543B}" destId="{90F25A6E-1286-4685-A11D-1C2C2AAF2BEA}" srcOrd="2" destOrd="0" presId="urn:microsoft.com/office/officeart/2005/8/layout/process1"/>
    <dgm:cxn modelId="{E39B548A-B9BF-46AD-B831-49869BDF9FED}" type="presParOf" srcId="{A7C9CBF4-ADE6-4AA7-A3FB-B3214FDD543B}" destId="{408563CA-0C2F-4313-B6C7-7223F098150D}" srcOrd="3" destOrd="0" presId="urn:microsoft.com/office/officeart/2005/8/layout/process1"/>
    <dgm:cxn modelId="{383DAA80-3173-4BD6-9A3B-934D1CF70AC1}" type="presParOf" srcId="{408563CA-0C2F-4313-B6C7-7223F098150D}" destId="{D25D8E9F-A977-44EC-B15A-D65FB1357C20}" srcOrd="0" destOrd="0" presId="urn:microsoft.com/office/officeart/2005/8/layout/process1"/>
    <dgm:cxn modelId="{C942B82D-A6E8-4CC7-AB39-973AEA17ACD1}" type="presParOf" srcId="{A7C9CBF4-ADE6-4AA7-A3FB-B3214FDD543B}" destId="{04B2BA62-FC30-4F19-B334-E0EC2F247141}" srcOrd="4" destOrd="0" presId="urn:microsoft.com/office/officeart/2005/8/layout/process1"/>
    <dgm:cxn modelId="{F57F9825-1EED-4FF1-9814-113705E8ACF8}" type="presParOf" srcId="{A7C9CBF4-ADE6-4AA7-A3FB-B3214FDD543B}" destId="{B93C98B0-8176-493B-9576-EFA74C0AFFE2}" srcOrd="5" destOrd="0" presId="urn:microsoft.com/office/officeart/2005/8/layout/process1"/>
    <dgm:cxn modelId="{C144CA58-FD00-47F9-9790-6F6CBBF1D16D}" type="presParOf" srcId="{B93C98B0-8176-493B-9576-EFA74C0AFFE2}" destId="{050BE30C-A2BF-4FB5-BA42-BA704698F549}" srcOrd="0" destOrd="0" presId="urn:microsoft.com/office/officeart/2005/8/layout/process1"/>
    <dgm:cxn modelId="{16833EBE-DC0B-4F43-AE37-4E001F5B18DD}" type="presParOf" srcId="{A7C9CBF4-ADE6-4AA7-A3FB-B3214FDD543B}" destId="{AD9F149E-15CF-4448-8A3B-E0B1BEFBA860}" srcOrd="6" destOrd="0" presId="urn:microsoft.com/office/officeart/2005/8/layout/process1"/>
    <dgm:cxn modelId="{B916BFEF-5558-440F-8322-3306CFFE37C4}" type="presParOf" srcId="{A7C9CBF4-ADE6-4AA7-A3FB-B3214FDD543B}" destId="{286C2A40-E43B-4535-B406-19E424E410E6}" srcOrd="7" destOrd="0" presId="urn:microsoft.com/office/officeart/2005/8/layout/process1"/>
    <dgm:cxn modelId="{C60C8273-0DA3-476C-A2F6-5D55A972CF56}" type="presParOf" srcId="{286C2A40-E43B-4535-B406-19E424E410E6}" destId="{5C70A8A0-1F11-43EA-BDEC-ACCB7EC7B93F}" srcOrd="0" destOrd="0" presId="urn:microsoft.com/office/officeart/2005/8/layout/process1"/>
    <dgm:cxn modelId="{0C547C09-E3EF-490C-9373-03168738BCC4}" type="presParOf" srcId="{A7C9CBF4-ADE6-4AA7-A3FB-B3214FDD543B}" destId="{81F62CB4-3341-4F81-9C20-078DB1A20B25}" srcOrd="8" destOrd="0" presId="urn:microsoft.com/office/officeart/2005/8/layout/process1"/>
    <dgm:cxn modelId="{9BD6FB0A-EA02-4487-8663-3132E69BE9D7}" type="presParOf" srcId="{A7C9CBF4-ADE6-4AA7-A3FB-B3214FDD543B}" destId="{9695F831-9560-4DBA-81FE-7188700E9820}" srcOrd="9" destOrd="0" presId="urn:microsoft.com/office/officeart/2005/8/layout/process1"/>
    <dgm:cxn modelId="{9A0358AD-9422-4AC0-90FD-69C00CECF22B}" type="presParOf" srcId="{9695F831-9560-4DBA-81FE-7188700E9820}" destId="{0B83300C-78EB-4E4E-BBA0-30938DEF2023}" srcOrd="0" destOrd="0" presId="urn:microsoft.com/office/officeart/2005/8/layout/process1"/>
    <dgm:cxn modelId="{1B3580BC-A7C8-4290-8661-1AE1C855A9F2}" type="presParOf" srcId="{A7C9CBF4-ADE6-4AA7-A3FB-B3214FDD543B}" destId="{23E4369F-3D0D-44D3-A602-7D39711D800D}" srcOrd="10" destOrd="0" presId="urn:microsoft.com/office/officeart/2005/8/layout/process1"/>
    <dgm:cxn modelId="{EC9B3AA4-FD8B-4DD1-89F0-CAA22D1ACEC9}" type="presParOf" srcId="{A7C9CBF4-ADE6-4AA7-A3FB-B3214FDD543B}" destId="{FD40FE1A-FFCD-4848-856A-0F044001A90A}" srcOrd="11" destOrd="0" presId="urn:microsoft.com/office/officeart/2005/8/layout/process1"/>
    <dgm:cxn modelId="{59FF21DE-0FE8-4F64-9C1F-E7C08E151D73}" type="presParOf" srcId="{FD40FE1A-FFCD-4848-856A-0F044001A90A}" destId="{DC57BE3A-D607-4398-89CB-9C6F82753473}" srcOrd="0" destOrd="0" presId="urn:microsoft.com/office/officeart/2005/8/layout/process1"/>
    <dgm:cxn modelId="{5D4509B0-D647-4B45-9D03-F2B76A6F9D77}" type="presParOf" srcId="{A7C9CBF4-ADE6-4AA7-A3FB-B3214FDD543B}" destId="{62CC6A5D-37F9-4100-A466-574405813721}" srcOrd="12" destOrd="0" presId="urn:microsoft.com/office/officeart/2005/8/layout/process1"/>
    <dgm:cxn modelId="{4C8F4BF9-9529-4C04-BA62-D8597811DB4D}" type="presParOf" srcId="{A7C9CBF4-ADE6-4AA7-A3FB-B3214FDD543B}" destId="{96691FCF-F536-4CD8-9424-797498BA49C6}" srcOrd="13" destOrd="0" presId="urn:microsoft.com/office/officeart/2005/8/layout/process1"/>
    <dgm:cxn modelId="{E2A857A1-C31F-44CB-B0AD-B5A86B2A912F}" type="presParOf" srcId="{96691FCF-F536-4CD8-9424-797498BA49C6}" destId="{348D2B2B-51E7-48E9-8F00-F865DE316A9F}" srcOrd="0" destOrd="0" presId="urn:microsoft.com/office/officeart/2005/8/layout/process1"/>
    <dgm:cxn modelId="{83BDCD24-4A3C-43F1-8C06-DBD89A03D228}" type="presParOf" srcId="{A7C9CBF4-ADE6-4AA7-A3FB-B3214FDD543B}" destId="{C7F58195-F027-4111-BE2E-F6C705087393}"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53B71-FAC4-490F-AB1E-8D6C6ECB52FE}">
      <dsp:nvSpPr>
        <dsp:cNvPr id="0" name=""/>
        <dsp:cNvSpPr/>
      </dsp:nvSpPr>
      <dsp:spPr>
        <a:xfrm>
          <a:off x="3488"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理解任务</a:t>
          </a:r>
        </a:p>
      </dsp:txBody>
      <dsp:txXfrm>
        <a:off x="27865" y="612130"/>
        <a:ext cx="895697" cy="783543"/>
      </dsp:txXfrm>
    </dsp:sp>
    <dsp:sp modelId="{AAAB3F26-FB29-4826-B06F-77D893A974F0}">
      <dsp:nvSpPr>
        <dsp:cNvPr id="0" name=""/>
        <dsp:cNvSpPr/>
      </dsp:nvSpPr>
      <dsp:spPr>
        <a:xfrm>
          <a:off x="1042385"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1042385" y="933635"/>
        <a:ext cx="140156" cy="140533"/>
      </dsp:txXfrm>
    </dsp:sp>
    <dsp:sp modelId="{90F25A6E-1286-4685-A11D-1C2C2AAF2BEA}">
      <dsp:nvSpPr>
        <dsp:cNvPr id="0" name=""/>
        <dsp:cNvSpPr/>
      </dsp:nvSpPr>
      <dsp:spPr>
        <a:xfrm>
          <a:off x="1325720"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环境构建</a:t>
          </a:r>
        </a:p>
      </dsp:txBody>
      <dsp:txXfrm>
        <a:off x="1350097" y="612130"/>
        <a:ext cx="895697" cy="783543"/>
      </dsp:txXfrm>
    </dsp:sp>
    <dsp:sp modelId="{408563CA-0C2F-4313-B6C7-7223F098150D}">
      <dsp:nvSpPr>
        <dsp:cNvPr id="0" name=""/>
        <dsp:cNvSpPr/>
      </dsp:nvSpPr>
      <dsp:spPr>
        <a:xfrm>
          <a:off x="2364616"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2364616" y="933635"/>
        <a:ext cx="140156" cy="140533"/>
      </dsp:txXfrm>
    </dsp:sp>
    <dsp:sp modelId="{04B2BA62-FC30-4F19-B334-E0EC2F247141}">
      <dsp:nvSpPr>
        <dsp:cNvPr id="0" name=""/>
        <dsp:cNvSpPr/>
      </dsp:nvSpPr>
      <dsp:spPr>
        <a:xfrm>
          <a:off x="2647951"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数据探索</a:t>
          </a:r>
        </a:p>
      </dsp:txBody>
      <dsp:txXfrm>
        <a:off x="2672328" y="612130"/>
        <a:ext cx="895697" cy="783543"/>
      </dsp:txXfrm>
    </dsp:sp>
    <dsp:sp modelId="{B93C98B0-8176-493B-9576-EFA74C0AFFE2}">
      <dsp:nvSpPr>
        <dsp:cNvPr id="0" name=""/>
        <dsp:cNvSpPr/>
      </dsp:nvSpPr>
      <dsp:spPr>
        <a:xfrm>
          <a:off x="3686848"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3686848" y="933635"/>
        <a:ext cx="140156" cy="140533"/>
      </dsp:txXfrm>
    </dsp:sp>
    <dsp:sp modelId="{AD9F149E-15CF-4448-8A3B-E0B1BEFBA860}">
      <dsp:nvSpPr>
        <dsp:cNvPr id="0" name=""/>
        <dsp:cNvSpPr/>
      </dsp:nvSpPr>
      <dsp:spPr>
        <a:xfrm>
          <a:off x="3970183"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特征构建</a:t>
          </a:r>
        </a:p>
      </dsp:txBody>
      <dsp:txXfrm>
        <a:off x="3994560" y="612130"/>
        <a:ext cx="895697" cy="783543"/>
      </dsp:txXfrm>
    </dsp:sp>
    <dsp:sp modelId="{286C2A40-E43B-4535-B406-19E424E410E6}">
      <dsp:nvSpPr>
        <dsp:cNvPr id="0" name=""/>
        <dsp:cNvSpPr/>
      </dsp:nvSpPr>
      <dsp:spPr>
        <a:xfrm>
          <a:off x="5009079"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5009079" y="933635"/>
        <a:ext cx="140156" cy="140533"/>
      </dsp:txXfrm>
    </dsp:sp>
    <dsp:sp modelId="{81F62CB4-3341-4F81-9C20-078DB1A20B25}">
      <dsp:nvSpPr>
        <dsp:cNvPr id="0" name=""/>
        <dsp:cNvSpPr/>
      </dsp:nvSpPr>
      <dsp:spPr>
        <a:xfrm>
          <a:off x="5292415"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a:t>模型构建</a:t>
          </a:r>
          <a:endParaRPr lang="zh-CN" altLang="en-US" sz="2000" b="1" kern="1200" dirty="0"/>
        </a:p>
      </dsp:txBody>
      <dsp:txXfrm>
        <a:off x="5316792" y="612130"/>
        <a:ext cx="895697" cy="783543"/>
      </dsp:txXfrm>
    </dsp:sp>
    <dsp:sp modelId="{9695F831-9560-4DBA-81FE-7188700E9820}">
      <dsp:nvSpPr>
        <dsp:cNvPr id="0" name=""/>
        <dsp:cNvSpPr/>
      </dsp:nvSpPr>
      <dsp:spPr>
        <a:xfrm>
          <a:off x="6331311"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6331311" y="933635"/>
        <a:ext cx="140156" cy="140533"/>
      </dsp:txXfrm>
    </dsp:sp>
    <dsp:sp modelId="{23E4369F-3D0D-44D3-A602-7D39711D800D}">
      <dsp:nvSpPr>
        <dsp:cNvPr id="0" name=""/>
        <dsp:cNvSpPr/>
      </dsp:nvSpPr>
      <dsp:spPr>
        <a:xfrm>
          <a:off x="6614646"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评估模型</a:t>
          </a:r>
        </a:p>
      </dsp:txBody>
      <dsp:txXfrm>
        <a:off x="6639023" y="612130"/>
        <a:ext cx="895697" cy="783543"/>
      </dsp:txXfrm>
    </dsp:sp>
    <dsp:sp modelId="{FD40FE1A-FFCD-4848-856A-0F044001A90A}">
      <dsp:nvSpPr>
        <dsp:cNvPr id="0" name=""/>
        <dsp:cNvSpPr/>
      </dsp:nvSpPr>
      <dsp:spPr>
        <a:xfrm>
          <a:off x="7653543"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7653543" y="933635"/>
        <a:ext cx="140156" cy="140533"/>
      </dsp:txXfrm>
    </dsp:sp>
    <dsp:sp modelId="{62CC6A5D-37F9-4100-A466-574405813721}">
      <dsp:nvSpPr>
        <dsp:cNvPr id="0" name=""/>
        <dsp:cNvSpPr/>
      </dsp:nvSpPr>
      <dsp:spPr>
        <a:xfrm>
          <a:off x="7936878"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参数调优</a:t>
          </a:r>
        </a:p>
      </dsp:txBody>
      <dsp:txXfrm>
        <a:off x="7961255" y="612130"/>
        <a:ext cx="895697" cy="783543"/>
      </dsp:txXfrm>
    </dsp:sp>
    <dsp:sp modelId="{96691FCF-F536-4CD8-9424-797498BA49C6}">
      <dsp:nvSpPr>
        <dsp:cNvPr id="0" name=""/>
        <dsp:cNvSpPr/>
      </dsp:nvSpPr>
      <dsp:spPr>
        <a:xfrm>
          <a:off x="8975774"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8975774" y="933635"/>
        <a:ext cx="140156" cy="140533"/>
      </dsp:txXfrm>
    </dsp:sp>
    <dsp:sp modelId="{C7F58195-F027-4111-BE2E-F6C705087393}">
      <dsp:nvSpPr>
        <dsp:cNvPr id="0" name=""/>
        <dsp:cNvSpPr/>
      </dsp:nvSpPr>
      <dsp:spPr>
        <a:xfrm>
          <a:off x="9259110"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预测结果</a:t>
          </a:r>
        </a:p>
      </dsp:txBody>
      <dsp:txXfrm>
        <a:off x="9283487" y="612130"/>
        <a:ext cx="895697" cy="783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t>2019/8/9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介绍参赛要求、参赛时间、奖项设置（含实习和录用的一些说明）和参赛的一些注意事项等等</a:t>
            </a:r>
          </a:p>
        </p:txBody>
      </p:sp>
      <p:sp>
        <p:nvSpPr>
          <p:cNvPr id="4" name="灯片编号占位符 3"/>
          <p:cNvSpPr>
            <a:spLocks noGrp="1"/>
          </p:cNvSpPr>
          <p:nvPr>
            <p:ph type="sldNum" sz="quarter" idx="5"/>
          </p:nvPr>
        </p:nvSpPr>
        <p:spPr/>
        <p:txBody>
          <a:bodyPr/>
          <a:lstStyle/>
          <a:p>
            <a:fld id="{DAA43ADB-C279-4221-97E6-A4FCC2C6CFC0}"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1.png"/><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1.png"/><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49" b="849"/>
          <a:stretch>
            <a:fillRect/>
          </a:stretch>
        </p:blipFill>
        <p:spPr>
          <a:xfrm>
            <a:off x="0" y="0"/>
            <a:ext cx="12192000" cy="6858000"/>
          </a:xfrm>
          <a:prstGeom prst="rect">
            <a:avLst/>
          </a:prstGeom>
        </p:spPr>
      </p:pic>
      <p:sp>
        <p:nvSpPr>
          <p:cNvPr id="20" name="矩形 19"/>
          <p:cNvSpPr/>
          <p:nvPr userDrawn="1"/>
        </p:nvSpPr>
        <p:spPr>
          <a:xfrm flipH="1">
            <a:off x="0" y="0"/>
            <a:ext cx="12192000"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9" name="图片 18"/>
          <p:cNvPicPr>
            <a:picLocks noChangeAspect="1"/>
          </p:cNvPicPr>
          <p:nvPr userDrawn="1"/>
        </p:nvPicPr>
        <p:blipFill rotWithShape="1">
          <a:blip r:embed="rId3">
            <a:extLst>
              <a:ext uri="{28A0092B-C50C-407E-A947-70E740481C1C}">
                <a14:useLocalDpi xmlns:a14="http://schemas.microsoft.com/office/drawing/2010/main" val="0"/>
              </a:ext>
            </a:extLst>
          </a:blip>
          <a:srcRect l="34941" r="20030"/>
          <a:stretch>
            <a:fillRect/>
          </a:stretch>
        </p:blipFill>
        <p:spPr>
          <a:xfrm>
            <a:off x="1306793" y="372484"/>
            <a:ext cx="1733852" cy="1099037"/>
          </a:xfrm>
          <a:prstGeom prst="rect">
            <a:avLst/>
          </a:prstGeom>
        </p:spPr>
      </p:pic>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userDrawn="1"/>
        </p:nvPicPr>
        <p:blipFill rotWithShape="1">
          <a:blip r:embed="rId3">
            <a:extLst>
              <a:ext uri="{28A0092B-C50C-407E-A947-70E740481C1C}">
                <a14:useLocalDpi xmlns:a14="http://schemas.microsoft.com/office/drawing/2010/main" val="0"/>
              </a:ext>
            </a:extLst>
          </a:blip>
          <a:srcRect l="13618" r="64073"/>
          <a:stretch>
            <a:fillRect/>
          </a:stretch>
        </p:blipFill>
        <p:spPr>
          <a:xfrm>
            <a:off x="688160" y="578319"/>
            <a:ext cx="631596" cy="808103"/>
          </a:xfrm>
          <a:prstGeom prst="rect">
            <a:avLst/>
          </a:prstGeom>
        </p:spPr>
      </p:pic>
      <p:sp>
        <p:nvSpPr>
          <p:cNvPr id="21" name="Subtitle 2"/>
          <p:cNvSpPr txBox="1"/>
          <p:nvPr userDrawn="1"/>
        </p:nvSpPr>
        <p:spPr>
          <a:xfrm>
            <a:off x="649000" y="4264667"/>
            <a:ext cx="974222"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dirty="0"/>
              <a:t>导师：</a:t>
            </a:r>
          </a:p>
        </p:txBody>
      </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pic>
        <p:nvPicPr>
          <p:cNvPr id="3" name="图片 2">
            <a:extLst>
              <a:ext uri="{FF2B5EF4-FFF2-40B4-BE49-F238E27FC236}">
                <a16:creationId xmlns:a16="http://schemas.microsoft.com/office/drawing/2014/main" id="{2FA8F3F3-AE89-48B0-91A4-0BABFC6E7A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5337" y="578319"/>
            <a:ext cx="981212" cy="78115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b="90211"/>
            <a:stretch>
              <a:fillRect/>
            </a:stretch>
          </p:blipFill>
          <p:spPr>
            <a:xfrm>
              <a:off x="-929642" y="0"/>
              <a:ext cx="14538961" cy="1152366"/>
            </a:xfrm>
            <a:prstGeom prst="rect">
              <a:avLst/>
            </a:prstGeom>
          </p:spPr>
        </p:pic>
        <p:pic>
          <p:nvPicPr>
            <p:cNvPr id="9" name="图片 8"/>
            <p:cNvPicPr>
              <a:picLocks noChangeAspect="1"/>
            </p:cNvPicPr>
            <p:nvPr/>
          </p:nvPicPr>
          <p:blipFill>
            <a:blip r:embed="rId2"/>
            <a:stretch>
              <a:fillRect/>
            </a:stretch>
          </p:blipFill>
          <p:spPr>
            <a:xfrm>
              <a:off x="-929641" y="990600"/>
              <a:ext cx="14538961" cy="6858000"/>
            </a:xfrm>
            <a:prstGeom prst="rect">
              <a:avLst/>
            </a:prstGeom>
          </p:spPr>
        </p:pic>
      </p:grpSp>
      <p:sp>
        <p:nvSpPr>
          <p:cNvPr id="11" name="标题 1"/>
          <p:cNvSpPr txBox="1"/>
          <p:nvPr/>
        </p:nvSpPr>
        <p:spPr>
          <a:xfrm>
            <a:off x="5210445" y="668841"/>
            <a:ext cx="1787088"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pPr algn="ctr"/>
            <a:r>
              <a:rPr lang="zh-CN" altLang="en-US" dirty="0"/>
              <a:t>结 语</a:t>
            </a:r>
          </a:p>
        </p:txBody>
      </p:sp>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23246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948" y="4205512"/>
                  <a:ext cx="1565610" cy="1565610"/>
                </a:xfrm>
                <a:prstGeom prst="rect">
                  <a:avLst/>
                </a:prstGeom>
                <a:effectLst>
                  <a:outerShdw blurRad="241300" dist="38100" dir="2700000" sx="102000" sy="102000" algn="tl" rotWithShape="0">
                    <a:prstClr val="black">
                      <a:alpha val="40000"/>
                    </a:prstClr>
                  </a:outerShdw>
                </a:effectLst>
              </p:spPr>
            </p:pic>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2"/>
            <a:srcRect b="90211"/>
            <a:stretch>
              <a:fillRect/>
            </a:stretch>
          </p:blipFill>
          <p:spPr>
            <a:xfrm>
              <a:off x="-929642" y="0"/>
              <a:ext cx="14538961" cy="1152366"/>
            </a:xfrm>
            <a:prstGeom prst="rect">
              <a:avLst/>
            </a:prstGeom>
          </p:spPr>
        </p:pic>
      </p:grpSp>
      <p:pic>
        <p:nvPicPr>
          <p:cNvPr id="18" name="图片 17"/>
          <p:cNvPicPr>
            <a:picLocks noChangeAspect="1"/>
          </p:cNvPicPr>
          <p:nvPr userDrawn="1"/>
        </p:nvPicPr>
        <p:blipFill rotWithShape="1">
          <a:blip r:embed="rId5">
            <a:extLst>
              <a:ext uri="{28A0092B-C50C-407E-A947-70E740481C1C}">
                <a14:useLocalDpi xmlns:a14="http://schemas.microsoft.com/office/drawing/2010/main" val="0"/>
              </a:ext>
            </a:extLst>
          </a:blip>
          <a:srcRect l="13618" r="64073"/>
          <a:stretch>
            <a:fillRect/>
          </a:stretch>
        </p:blipFill>
        <p:spPr>
          <a:xfrm>
            <a:off x="1663907" y="1588623"/>
            <a:ext cx="631596" cy="808103"/>
          </a:xfrm>
          <a:prstGeom prst="rect">
            <a:avLst/>
          </a:prstGeom>
        </p:spPr>
      </p:pic>
      <p:pic>
        <p:nvPicPr>
          <p:cNvPr id="19" name="图片 18"/>
          <p:cNvPicPr>
            <a:picLocks noChangeAspect="1"/>
          </p:cNvPicPr>
          <p:nvPr userDrawn="1"/>
        </p:nvPicPr>
        <p:blipFill rotWithShape="1">
          <a:blip r:embed="rId5">
            <a:extLst>
              <a:ext uri="{28A0092B-C50C-407E-A947-70E740481C1C}">
                <a14:useLocalDpi xmlns:a14="http://schemas.microsoft.com/office/drawing/2010/main" val="0"/>
              </a:ext>
            </a:extLst>
          </a:blip>
          <a:srcRect l="34941" r="20030"/>
          <a:stretch>
            <a:fillRect/>
          </a:stretch>
        </p:blipFill>
        <p:spPr>
          <a:xfrm>
            <a:off x="2282540" y="1354507"/>
            <a:ext cx="1733852" cy="1099037"/>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3868" y="1801493"/>
            <a:ext cx="1740174" cy="1740174"/>
          </a:xfrm>
          <a:prstGeom prst="rect">
            <a:avLst/>
          </a:prstGeom>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68615" y="1843502"/>
            <a:ext cx="1700051" cy="17000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49" b="849"/>
          <a:stretch>
            <a:fillRect/>
          </a:stretch>
        </p:blipFill>
        <p:spPr>
          <a:xfrm>
            <a:off x="0" y="0"/>
            <a:ext cx="12192000" cy="6858000"/>
          </a:xfrm>
          <a:prstGeom prst="rect">
            <a:avLst/>
          </a:prstGeom>
        </p:spPr>
      </p:pic>
      <p:sp>
        <p:nvSpPr>
          <p:cNvPr id="20" name="矩形 19"/>
          <p:cNvSpPr/>
          <p:nvPr userDrawn="1"/>
        </p:nvSpPr>
        <p:spPr>
          <a:xfrm flipH="1">
            <a:off x="0" y="0"/>
            <a:ext cx="12192000"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9" name="图片 18"/>
          <p:cNvPicPr>
            <a:picLocks noChangeAspect="1"/>
          </p:cNvPicPr>
          <p:nvPr userDrawn="1"/>
        </p:nvPicPr>
        <p:blipFill rotWithShape="1">
          <a:blip r:embed="rId3">
            <a:extLst>
              <a:ext uri="{28A0092B-C50C-407E-A947-70E740481C1C}">
                <a14:useLocalDpi xmlns:a14="http://schemas.microsoft.com/office/drawing/2010/main" val="0"/>
              </a:ext>
            </a:extLst>
          </a:blip>
          <a:srcRect l="34941" r="20030"/>
          <a:stretch>
            <a:fillRect/>
          </a:stretch>
        </p:blipFill>
        <p:spPr>
          <a:xfrm>
            <a:off x="1306793" y="372484"/>
            <a:ext cx="1733852" cy="1099037"/>
          </a:xfrm>
          <a:prstGeom prst="rect">
            <a:avLst/>
          </a:prstGeom>
        </p:spPr>
      </p:pic>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userDrawn="1"/>
        </p:nvPicPr>
        <p:blipFill rotWithShape="1">
          <a:blip r:embed="rId3">
            <a:extLst>
              <a:ext uri="{28A0092B-C50C-407E-A947-70E740481C1C}">
                <a14:useLocalDpi xmlns:a14="http://schemas.microsoft.com/office/drawing/2010/main" val="0"/>
              </a:ext>
            </a:extLst>
          </a:blip>
          <a:srcRect l="13618" r="64073"/>
          <a:stretch>
            <a:fillRect/>
          </a:stretch>
        </p:blipFill>
        <p:spPr>
          <a:xfrm>
            <a:off x="688160" y="578319"/>
            <a:ext cx="631596" cy="808103"/>
          </a:xfrm>
          <a:prstGeom prst="rect">
            <a:avLst/>
          </a:prstGeom>
        </p:spPr>
      </p:pic>
      <p:sp>
        <p:nvSpPr>
          <p:cNvPr id="21" name="Subtitle 2"/>
          <p:cNvSpPr txBox="1"/>
          <p:nvPr userDrawn="1"/>
        </p:nvSpPr>
        <p:spPr>
          <a:xfrm>
            <a:off x="649000" y="4264667"/>
            <a:ext cx="974222"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dirty="0"/>
              <a:t>导师：</a:t>
            </a:r>
          </a:p>
        </p:txBody>
      </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8" y="4211242"/>
            <a:ext cx="6019800" cy="490538"/>
          </a:xfrm>
          <a:prstGeom prst="rect">
            <a:avLst/>
          </a:prstGeom>
        </p:spPr>
        <p:txBody>
          <a:bodyPr/>
          <a:lstStyle>
            <a:lvl1pPr marL="0" indent="0">
              <a:buFontTx/>
              <a:buNone/>
              <a:defRPr>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t>目录</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a:t>单击图标添加图片</a:t>
            </a:r>
            <a:endParaRPr lang="zh-CN" altLang="en-US" dirty="0"/>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8" y="4211242"/>
            <a:ext cx="6019800" cy="490538"/>
          </a:xfrm>
          <a:prstGeom prst="rect">
            <a:avLst/>
          </a:prstGeom>
        </p:spPr>
        <p:txBody>
          <a:bodyPr/>
          <a:lstStyle>
            <a:lvl1pPr marL="0" indent="0">
              <a:buFontTx/>
              <a:buNone/>
              <a:defRPr>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pic>
        <p:nvPicPr>
          <p:cNvPr id="5" name="图片 4">
            <a:extLst>
              <a:ext uri="{FF2B5EF4-FFF2-40B4-BE49-F238E27FC236}">
                <a16:creationId xmlns:a16="http://schemas.microsoft.com/office/drawing/2014/main" id="{DEB61736-CE9C-4569-AEB2-736CB990C6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60372" y="521995"/>
            <a:ext cx="981212" cy="78115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b="90211"/>
            <a:stretch>
              <a:fillRect/>
            </a:stretch>
          </p:blipFill>
          <p:spPr>
            <a:xfrm>
              <a:off x="-929642" y="0"/>
              <a:ext cx="14538961" cy="1152366"/>
            </a:xfrm>
            <a:prstGeom prst="rect">
              <a:avLst/>
            </a:prstGeom>
          </p:spPr>
        </p:pic>
        <p:pic>
          <p:nvPicPr>
            <p:cNvPr id="9" name="图片 8"/>
            <p:cNvPicPr>
              <a:picLocks noChangeAspect="1"/>
            </p:cNvPicPr>
            <p:nvPr/>
          </p:nvPicPr>
          <p:blipFill>
            <a:blip r:embed="rId2"/>
            <a:stretch>
              <a:fillRect/>
            </a:stretch>
          </p:blipFill>
          <p:spPr>
            <a:xfrm>
              <a:off x="-929641" y="990600"/>
              <a:ext cx="14538961" cy="6858000"/>
            </a:xfrm>
            <a:prstGeom prst="rect">
              <a:avLst/>
            </a:prstGeom>
          </p:spPr>
        </p:pic>
      </p:grpSp>
      <p:sp>
        <p:nvSpPr>
          <p:cNvPr id="11" name="标题 1"/>
          <p:cNvSpPr txBox="1"/>
          <p:nvPr/>
        </p:nvSpPr>
        <p:spPr>
          <a:xfrm>
            <a:off x="5210445" y="668841"/>
            <a:ext cx="1787088"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pPr algn="ctr"/>
            <a:r>
              <a:rPr lang="zh-CN" altLang="en-US" dirty="0"/>
              <a:t>结 语</a:t>
            </a:r>
          </a:p>
        </p:txBody>
      </p:sp>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23246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948" y="4205512"/>
                  <a:ext cx="1565610" cy="1565610"/>
                </a:xfrm>
                <a:prstGeom prst="rect">
                  <a:avLst/>
                </a:prstGeom>
                <a:effectLst>
                  <a:outerShdw blurRad="241300" dist="38100" dir="2700000" sx="102000" sy="102000" algn="tl" rotWithShape="0">
                    <a:prstClr val="black">
                      <a:alpha val="40000"/>
                    </a:prstClr>
                  </a:outerShdw>
                </a:effectLst>
              </p:spPr>
            </p:pic>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2"/>
            <a:srcRect b="90211"/>
            <a:stretch>
              <a:fillRect/>
            </a:stretch>
          </p:blipFill>
          <p:spPr>
            <a:xfrm>
              <a:off x="-929642" y="0"/>
              <a:ext cx="14538961" cy="1152366"/>
            </a:xfrm>
            <a:prstGeom prst="rect">
              <a:avLst/>
            </a:prstGeom>
          </p:spPr>
        </p:pic>
      </p:grpSp>
      <p:pic>
        <p:nvPicPr>
          <p:cNvPr id="18" name="图片 17"/>
          <p:cNvPicPr>
            <a:picLocks noChangeAspect="1"/>
          </p:cNvPicPr>
          <p:nvPr userDrawn="1"/>
        </p:nvPicPr>
        <p:blipFill rotWithShape="1">
          <a:blip r:embed="rId5">
            <a:extLst>
              <a:ext uri="{28A0092B-C50C-407E-A947-70E740481C1C}">
                <a14:useLocalDpi xmlns:a14="http://schemas.microsoft.com/office/drawing/2010/main" val="0"/>
              </a:ext>
            </a:extLst>
          </a:blip>
          <a:srcRect l="13618" r="64073"/>
          <a:stretch>
            <a:fillRect/>
          </a:stretch>
        </p:blipFill>
        <p:spPr>
          <a:xfrm>
            <a:off x="1663907" y="1588623"/>
            <a:ext cx="631596" cy="808103"/>
          </a:xfrm>
          <a:prstGeom prst="rect">
            <a:avLst/>
          </a:prstGeom>
        </p:spPr>
      </p:pic>
      <p:pic>
        <p:nvPicPr>
          <p:cNvPr id="19" name="图片 18"/>
          <p:cNvPicPr>
            <a:picLocks noChangeAspect="1"/>
          </p:cNvPicPr>
          <p:nvPr userDrawn="1"/>
        </p:nvPicPr>
        <p:blipFill rotWithShape="1">
          <a:blip r:embed="rId5">
            <a:extLst>
              <a:ext uri="{28A0092B-C50C-407E-A947-70E740481C1C}">
                <a14:useLocalDpi xmlns:a14="http://schemas.microsoft.com/office/drawing/2010/main" val="0"/>
              </a:ext>
            </a:extLst>
          </a:blip>
          <a:srcRect l="34941" r="20030"/>
          <a:stretch>
            <a:fillRect/>
          </a:stretch>
        </p:blipFill>
        <p:spPr>
          <a:xfrm>
            <a:off x="2282540" y="1354507"/>
            <a:ext cx="1733852" cy="1099037"/>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3868" y="1801493"/>
            <a:ext cx="1740174" cy="1740174"/>
          </a:xfrm>
          <a:prstGeom prst="rect">
            <a:avLst/>
          </a:prstGeom>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68615" y="1843502"/>
            <a:ext cx="1700051" cy="17000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t>目录</a:t>
            </a:r>
          </a:p>
        </p:txBody>
      </p:sp>
      <p:pic>
        <p:nvPicPr>
          <p:cNvPr id="9" name="图片 8">
            <a:extLst>
              <a:ext uri="{FF2B5EF4-FFF2-40B4-BE49-F238E27FC236}">
                <a16:creationId xmlns:a16="http://schemas.microsoft.com/office/drawing/2014/main" id="{EF1619BD-0728-4785-92A1-086E37F7CCA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60372" y="521995"/>
            <a:ext cx="981212" cy="78115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12" name="图片 11">
            <a:extLst>
              <a:ext uri="{FF2B5EF4-FFF2-40B4-BE49-F238E27FC236}">
                <a16:creationId xmlns:a16="http://schemas.microsoft.com/office/drawing/2014/main" id="{0F2830A7-A8BA-4E7C-B18D-041B1E64C6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64852"/>
            <a:ext cx="981212" cy="78115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a:t>单击图标添加图片</a:t>
            </a:r>
            <a:endParaRPr lang="zh-CN" altLang="en-US" dirty="0"/>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14" name="图片 13">
            <a:extLst>
              <a:ext uri="{FF2B5EF4-FFF2-40B4-BE49-F238E27FC236}">
                <a16:creationId xmlns:a16="http://schemas.microsoft.com/office/drawing/2014/main" id="{7FB4F9FF-1761-4DD7-95FD-70C7BE8DE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54658"/>
            <a:ext cx="981212" cy="78115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466BF761-A177-4DF9-8ADB-70F92DA602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6038132"/>
            <a:ext cx="981212" cy="78115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032B03F3-984E-4DC8-B68C-74E1EEDE44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6076841"/>
            <a:ext cx="981212" cy="7811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7C6ACB34-4CE1-40B1-BC9A-2A3A0D0E49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43148"/>
            <a:ext cx="981212" cy="78115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30" name="图片 29">
            <a:extLst>
              <a:ext uri="{FF2B5EF4-FFF2-40B4-BE49-F238E27FC236}">
                <a16:creationId xmlns:a16="http://schemas.microsoft.com/office/drawing/2014/main" id="{5B27E4B9-EA93-4F1C-8916-3B9A239492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1" y="5975600"/>
            <a:ext cx="981212" cy="78115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单击图标添加图片</a:t>
            </a:r>
          </a:p>
        </p:txBody>
      </p:sp>
      <p:pic>
        <p:nvPicPr>
          <p:cNvPr id="10" name="图片 9"/>
          <p:cNvPicPr>
            <a:picLocks noChangeAspect="1"/>
          </p:cNvPicPr>
          <p:nvPr userDrawn="1"/>
        </p:nvPicPr>
        <p:blipFill rotWithShape="1">
          <a:blip r:embed="rId13">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13">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单击图标添加图片</a:t>
            </a:r>
          </a:p>
        </p:txBody>
      </p:sp>
      <p:pic>
        <p:nvPicPr>
          <p:cNvPr id="10" name="图片 9"/>
          <p:cNvPicPr>
            <a:picLocks noChangeAspect="1"/>
          </p:cNvPicPr>
          <p:nvPr userDrawn="1"/>
        </p:nvPicPr>
        <p:blipFill rotWithShape="1">
          <a:blip r:embed="rId13">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13">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an.baidu.com/s/1l6UaUVRe2vbZX4I_U44ckA"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avi"/><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15.xml"/><Relationship Id="rId4" Type="http://schemas.openxmlformats.org/officeDocument/2006/relationships/video" Target="../media/media2.avi"/></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activity-net.org/challenges/2019/tasks/anet_proposals.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activity-net.org/challenges/2019/tasks/anet_localiz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hyperlink" Target="http://deepshare.mikecrm.com/VATlEK5"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shimo.im/sheets/m2Rgtg64tQ4geBsr/" TargetMode="External"/><Relationship Id="rId2" Type="http://schemas.openxmlformats.org/officeDocument/2006/relationships/hyperlink" Target="https://pan.baidu.com/s/1l6UaUVRe2vbZX4I_U44ckA"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himo.im/sheets/m2Rgtg64tQ4geBsr/"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54" y="2214459"/>
            <a:ext cx="11667692" cy="923330"/>
          </a:xfrm>
        </p:spPr>
        <p:txBody>
          <a:bodyPr/>
          <a:lstStyle/>
          <a:p>
            <a:r>
              <a:rPr lang="zh-CN" altLang="en-US" dirty="0"/>
              <a:t>“作弊行为分析”</a:t>
            </a:r>
            <a:r>
              <a:rPr lang="en-US" altLang="zh-CN" dirty="0"/>
              <a:t> </a:t>
            </a:r>
            <a:r>
              <a:rPr lang="zh-CN" altLang="en-US" dirty="0"/>
              <a:t>大赛直播</a:t>
            </a:r>
          </a:p>
        </p:txBody>
      </p:sp>
      <p:sp>
        <p:nvSpPr>
          <p:cNvPr id="5" name="内容占位符 4"/>
          <p:cNvSpPr>
            <a:spLocks noGrp="1"/>
          </p:cNvSpPr>
          <p:nvPr>
            <p:ph sz="quarter" idx="10"/>
          </p:nvPr>
        </p:nvSpPr>
        <p:spPr/>
        <p:txBody>
          <a:bodyPr/>
          <a:lstStyle/>
          <a:p>
            <a:r>
              <a:rPr lang="zh-CN" altLang="en-US" dirty="0"/>
              <a:t>林大权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赛题背景</a:t>
            </a:r>
            <a:r>
              <a:rPr lang="en-US" altLang="zh-CN" dirty="0"/>
              <a:t>-</a:t>
            </a:r>
            <a:r>
              <a:rPr lang="zh-CN" altLang="en-US" dirty="0"/>
              <a:t>数据来自哪里</a:t>
            </a:r>
            <a:r>
              <a:rPr lang="en-US" altLang="zh-CN" dirty="0"/>
              <a:t>?</a:t>
            </a:r>
            <a:endParaRPr lang="zh-CN" altLang="en-US" dirty="0"/>
          </a:p>
        </p:txBody>
      </p:sp>
      <p:sp>
        <p:nvSpPr>
          <p:cNvPr id="4" name="副标题 3"/>
          <p:cNvSpPr>
            <a:spLocks noGrp="1"/>
          </p:cNvSpPr>
          <p:nvPr>
            <p:ph type="subTitle" idx="1"/>
          </p:nvPr>
        </p:nvSpPr>
        <p:spPr/>
        <p:txBody>
          <a:bodyPr/>
          <a:lstStyle/>
          <a:p>
            <a:r>
              <a:rPr lang="en-US" altLang="zh-CN" dirty="0"/>
              <a:t>Where does the data come from?</a:t>
            </a:r>
            <a:endParaRPr lang="zh-CN" altLang="en-US" dirty="0"/>
          </a:p>
        </p:txBody>
      </p:sp>
      <p:sp>
        <p:nvSpPr>
          <p:cNvPr id="5" name="文本框 4"/>
          <p:cNvSpPr txBox="1"/>
          <p:nvPr/>
        </p:nvSpPr>
        <p:spPr>
          <a:xfrm>
            <a:off x="731520" y="2142309"/>
            <a:ext cx="11033790" cy="4524315"/>
          </a:xfrm>
          <a:prstGeom prst="rect">
            <a:avLst/>
          </a:prstGeom>
        </p:spPr>
        <p:txBody>
          <a:bodyPr wrap="none" rtlCol="0">
            <a:spAutoFit/>
          </a:bodyPr>
          <a:lstStyle/>
          <a:p>
            <a:pPr algn="l"/>
            <a:r>
              <a:rPr kumimoji="1" lang="zh-CN" altLang="en-US" b="1" dirty="0">
                <a:solidFill>
                  <a:schemeClr val="bg1"/>
                </a:solidFill>
              </a:rPr>
              <a:t>我们最终目标是从真实考场视频录像中检测出谁在什么时候作弊，以及作弊的类型，如看手机，扔纸团等。</a:t>
            </a:r>
            <a:endParaRPr kumimoji="1" lang="en-US" altLang="zh-CN" b="1" dirty="0">
              <a:solidFill>
                <a:schemeClr val="bg1"/>
              </a:solidFill>
            </a:endParaRPr>
          </a:p>
          <a:p>
            <a:pPr algn="l"/>
            <a:endParaRPr kumimoji="1" lang="en-US" altLang="zh-CN" b="1" dirty="0">
              <a:solidFill>
                <a:schemeClr val="bg1"/>
              </a:solidFill>
            </a:endParaRPr>
          </a:p>
          <a:p>
            <a:pPr algn="l"/>
            <a:r>
              <a:rPr kumimoji="1" lang="zh-CN" altLang="en-US" b="1" dirty="0">
                <a:solidFill>
                  <a:schemeClr val="bg1"/>
                </a:solidFill>
              </a:rPr>
              <a:t>现阶段我们通过员工录制模拟作弊视频，视频有十段，每段比较类似，都是考场固定</a:t>
            </a:r>
            <a:r>
              <a:rPr kumimoji="1" lang="en-US" altLang="zh-CN" b="1" dirty="0">
                <a:solidFill>
                  <a:schemeClr val="bg1"/>
                </a:solidFill>
              </a:rPr>
              <a:t>30</a:t>
            </a:r>
            <a:r>
              <a:rPr kumimoji="1" lang="zh-CN" altLang="en-US" b="1" dirty="0">
                <a:solidFill>
                  <a:schemeClr val="bg1"/>
                </a:solidFill>
              </a:rPr>
              <a:t>个座位，</a:t>
            </a:r>
            <a:endParaRPr kumimoji="1" lang="en-US" altLang="zh-CN" b="1" dirty="0">
              <a:solidFill>
                <a:schemeClr val="bg1"/>
              </a:solidFill>
            </a:endParaRPr>
          </a:p>
          <a:p>
            <a:pPr algn="l"/>
            <a:r>
              <a:rPr kumimoji="1" lang="zh-CN" altLang="en-US" b="1" dirty="0">
                <a:solidFill>
                  <a:schemeClr val="bg1"/>
                </a:solidFill>
              </a:rPr>
              <a:t>有二，三十人按照以下顺序作弊：</a:t>
            </a:r>
            <a:endParaRPr kumimoji="1" lang="en-US" altLang="zh-CN" b="1" dirty="0">
              <a:solidFill>
                <a:schemeClr val="bg1"/>
              </a:solidFill>
            </a:endParaRPr>
          </a:p>
          <a:p>
            <a:pPr marL="342900" indent="-342900">
              <a:buAutoNum type="arabicPeriod"/>
            </a:pPr>
            <a:r>
              <a:rPr kumimoji="1" lang="zh-CN" altLang="en-US" b="1" dirty="0">
                <a:solidFill>
                  <a:schemeClr val="bg1"/>
                </a:solidFill>
              </a:rPr>
              <a:t>正常答题，</a:t>
            </a:r>
            <a:r>
              <a:rPr kumimoji="1" lang="en-US" altLang="zh-CN" b="1" dirty="0">
                <a:solidFill>
                  <a:schemeClr val="bg1"/>
                </a:solidFill>
              </a:rPr>
              <a:t>		2. </a:t>
            </a:r>
            <a:r>
              <a:rPr kumimoji="1" lang="zh-CN" altLang="en-US" b="1" dirty="0">
                <a:solidFill>
                  <a:schemeClr val="bg1"/>
                </a:solidFill>
              </a:rPr>
              <a:t>拿出包放到桌上，</a:t>
            </a:r>
            <a:r>
              <a:rPr kumimoji="1" lang="en-US" altLang="zh-CN" b="1" dirty="0">
                <a:solidFill>
                  <a:schemeClr val="bg1"/>
                </a:solidFill>
              </a:rPr>
              <a:t>		3. </a:t>
            </a:r>
            <a:r>
              <a:rPr kumimoji="1" lang="zh-CN" altLang="en-US" b="1" dirty="0">
                <a:solidFill>
                  <a:schemeClr val="bg1"/>
                </a:solidFill>
              </a:rPr>
              <a:t>拿出手机偷看，</a:t>
            </a:r>
            <a:endParaRPr kumimoji="1" lang="en-US" altLang="zh-CN" b="1" dirty="0">
              <a:solidFill>
                <a:schemeClr val="bg1"/>
              </a:solidFill>
            </a:endParaRPr>
          </a:p>
          <a:p>
            <a:r>
              <a:rPr kumimoji="1" lang="en-US" altLang="zh-CN" b="1" dirty="0">
                <a:solidFill>
                  <a:schemeClr val="bg1"/>
                </a:solidFill>
              </a:rPr>
              <a:t>4. </a:t>
            </a:r>
            <a:r>
              <a:rPr kumimoji="1" lang="zh-CN" altLang="en-US" b="1" dirty="0">
                <a:solidFill>
                  <a:schemeClr val="bg1"/>
                </a:solidFill>
              </a:rPr>
              <a:t>拿出纸团或纸条偷看，</a:t>
            </a:r>
            <a:r>
              <a:rPr kumimoji="1" lang="en-US" altLang="zh-CN" b="1" dirty="0">
                <a:solidFill>
                  <a:schemeClr val="bg1"/>
                </a:solidFill>
              </a:rPr>
              <a:t>	5. </a:t>
            </a:r>
            <a:r>
              <a:rPr kumimoji="1" lang="zh-CN" altLang="en-US" b="1" dirty="0">
                <a:solidFill>
                  <a:schemeClr val="bg1"/>
                </a:solidFill>
              </a:rPr>
              <a:t>扔纸团到前桌桌上，</a:t>
            </a:r>
            <a:r>
              <a:rPr kumimoji="1" lang="en-US" altLang="zh-CN" b="1" dirty="0">
                <a:solidFill>
                  <a:schemeClr val="bg1"/>
                </a:solidFill>
              </a:rPr>
              <a:t>		6.</a:t>
            </a:r>
            <a:r>
              <a:rPr kumimoji="1" lang="zh-CN" altLang="en-US" b="1" dirty="0">
                <a:solidFill>
                  <a:schemeClr val="bg1"/>
                </a:solidFill>
              </a:rPr>
              <a:t>扔纸团给后桌桌上，</a:t>
            </a:r>
            <a:endParaRPr kumimoji="1" lang="en-US" altLang="zh-CN" b="1" dirty="0">
              <a:solidFill>
                <a:schemeClr val="bg1"/>
              </a:solidFill>
            </a:endParaRPr>
          </a:p>
          <a:p>
            <a:r>
              <a:rPr kumimoji="1" lang="en-US" altLang="zh-CN" b="1" dirty="0">
                <a:solidFill>
                  <a:schemeClr val="bg1"/>
                </a:solidFill>
              </a:rPr>
              <a:t>7. </a:t>
            </a:r>
            <a:r>
              <a:rPr kumimoji="1" lang="zh-CN" altLang="en-US" b="1" dirty="0">
                <a:solidFill>
                  <a:schemeClr val="bg1"/>
                </a:solidFill>
              </a:rPr>
              <a:t>扔纸团给左边桌上，</a:t>
            </a:r>
            <a:r>
              <a:rPr kumimoji="1" lang="en-US" altLang="zh-CN" b="1" dirty="0">
                <a:solidFill>
                  <a:schemeClr val="bg1"/>
                </a:solidFill>
              </a:rPr>
              <a:t>	8. </a:t>
            </a:r>
            <a:r>
              <a:rPr kumimoji="1" lang="zh-CN" altLang="en-US" b="1" dirty="0">
                <a:solidFill>
                  <a:schemeClr val="bg1"/>
                </a:solidFill>
              </a:rPr>
              <a:t>扔纸团给右边桌上，</a:t>
            </a:r>
            <a:r>
              <a:rPr kumimoji="1" lang="en-US" altLang="zh-CN" b="1" dirty="0">
                <a:solidFill>
                  <a:schemeClr val="bg1"/>
                </a:solidFill>
              </a:rPr>
              <a:t>		9.</a:t>
            </a:r>
            <a:r>
              <a:rPr kumimoji="1" lang="zh-CN" altLang="en-US" b="1" dirty="0">
                <a:solidFill>
                  <a:schemeClr val="bg1"/>
                </a:solidFill>
              </a:rPr>
              <a:t>传纸条给后桌</a:t>
            </a:r>
            <a:endParaRPr kumimoji="1" lang="en-US" altLang="zh-CN" b="1" dirty="0">
              <a:solidFill>
                <a:schemeClr val="bg1"/>
              </a:solidFill>
            </a:endParaRPr>
          </a:p>
          <a:p>
            <a:r>
              <a:rPr kumimoji="1" lang="en-US" altLang="zh-CN" b="1" dirty="0">
                <a:solidFill>
                  <a:schemeClr val="bg1"/>
                </a:solidFill>
              </a:rPr>
              <a:t>10.</a:t>
            </a:r>
            <a:r>
              <a:rPr kumimoji="1" lang="zh-CN" altLang="en-US" b="1" dirty="0">
                <a:solidFill>
                  <a:schemeClr val="bg1"/>
                </a:solidFill>
              </a:rPr>
              <a:t>传纸条给前桌</a:t>
            </a:r>
            <a:r>
              <a:rPr kumimoji="1" lang="en-US" altLang="zh-CN" b="1" dirty="0">
                <a:solidFill>
                  <a:schemeClr val="bg1"/>
                </a:solidFill>
              </a:rPr>
              <a:t>		11. </a:t>
            </a:r>
            <a:r>
              <a:rPr kumimoji="1" lang="zh-CN" altLang="en-US" b="1" dirty="0">
                <a:solidFill>
                  <a:schemeClr val="bg1"/>
                </a:solidFill>
              </a:rPr>
              <a:t>传纸条给右桌</a:t>
            </a:r>
            <a:r>
              <a:rPr kumimoji="1" lang="en-US" altLang="zh-CN" b="1" dirty="0">
                <a:solidFill>
                  <a:schemeClr val="bg1"/>
                </a:solidFill>
              </a:rPr>
              <a:t>			12.</a:t>
            </a:r>
            <a:r>
              <a:rPr kumimoji="1" lang="zh-CN" altLang="en-US" b="1" dirty="0">
                <a:solidFill>
                  <a:schemeClr val="bg1"/>
                </a:solidFill>
              </a:rPr>
              <a:t>传纸条给左桌</a:t>
            </a:r>
            <a:endParaRPr kumimoji="1" lang="en-US" altLang="zh-CN" b="1" dirty="0">
              <a:solidFill>
                <a:schemeClr val="bg1"/>
              </a:solidFill>
            </a:endParaRPr>
          </a:p>
          <a:p>
            <a:r>
              <a:rPr kumimoji="1" lang="en-US" altLang="zh-CN" b="1" dirty="0">
                <a:solidFill>
                  <a:schemeClr val="bg1"/>
                </a:solidFill>
              </a:rPr>
              <a:t>13.</a:t>
            </a:r>
            <a:r>
              <a:rPr kumimoji="1" lang="zh-CN" altLang="en-US" b="1" dirty="0">
                <a:solidFill>
                  <a:schemeClr val="bg1"/>
                </a:solidFill>
              </a:rPr>
              <a:t>扔纸团到前桌地上</a:t>
            </a:r>
            <a:r>
              <a:rPr kumimoji="1" lang="en-US" altLang="zh-CN" b="1" dirty="0">
                <a:solidFill>
                  <a:schemeClr val="bg1"/>
                </a:solidFill>
              </a:rPr>
              <a:t>	14.</a:t>
            </a:r>
            <a:r>
              <a:rPr kumimoji="1" lang="zh-CN" altLang="en-US" b="1" dirty="0">
                <a:solidFill>
                  <a:schemeClr val="bg1"/>
                </a:solidFill>
              </a:rPr>
              <a:t>扔纸团到后桌地上</a:t>
            </a:r>
            <a:r>
              <a:rPr kumimoji="1" lang="en-US" altLang="zh-CN" b="1" dirty="0">
                <a:solidFill>
                  <a:schemeClr val="bg1"/>
                </a:solidFill>
              </a:rPr>
              <a:t>		15.</a:t>
            </a:r>
            <a:r>
              <a:rPr kumimoji="1" lang="zh-CN" altLang="en-US" b="1" dirty="0">
                <a:solidFill>
                  <a:schemeClr val="bg1"/>
                </a:solidFill>
              </a:rPr>
              <a:t>扔纸团到左桌地上</a:t>
            </a:r>
            <a:endParaRPr kumimoji="1" lang="en-US" altLang="zh-CN" b="1" dirty="0">
              <a:solidFill>
                <a:schemeClr val="bg1"/>
              </a:solidFill>
            </a:endParaRPr>
          </a:p>
          <a:p>
            <a:r>
              <a:rPr kumimoji="1" lang="en-US" altLang="zh-CN" b="1" dirty="0">
                <a:solidFill>
                  <a:schemeClr val="bg1"/>
                </a:solidFill>
              </a:rPr>
              <a:t>16.</a:t>
            </a:r>
            <a:r>
              <a:rPr kumimoji="1" lang="zh-CN" altLang="en-US" b="1" dirty="0">
                <a:solidFill>
                  <a:schemeClr val="bg1"/>
                </a:solidFill>
              </a:rPr>
              <a:t>扔纸团到右桌地上</a:t>
            </a:r>
            <a:r>
              <a:rPr kumimoji="1" lang="en-US" altLang="zh-CN" b="1" dirty="0">
                <a:solidFill>
                  <a:schemeClr val="bg1"/>
                </a:solidFill>
              </a:rPr>
              <a:t>	17.</a:t>
            </a:r>
            <a:r>
              <a:rPr kumimoji="1" lang="zh-CN" altLang="en-US" b="1" dirty="0">
                <a:solidFill>
                  <a:schemeClr val="bg1"/>
                </a:solidFill>
              </a:rPr>
              <a:t>捡纸团</a:t>
            </a:r>
            <a:r>
              <a:rPr kumimoji="1" lang="en-US" altLang="zh-CN" b="1" dirty="0">
                <a:solidFill>
                  <a:schemeClr val="bg1"/>
                </a:solidFill>
              </a:rPr>
              <a:t>			18.</a:t>
            </a:r>
            <a:r>
              <a:rPr kumimoji="1" lang="zh-CN" altLang="en-US" b="1" dirty="0">
                <a:solidFill>
                  <a:schemeClr val="bg1"/>
                </a:solidFill>
              </a:rPr>
              <a:t>打开纸团</a:t>
            </a:r>
            <a:endParaRPr kumimoji="1" lang="en-US" altLang="zh-CN" b="1" dirty="0">
              <a:solidFill>
                <a:schemeClr val="bg1"/>
              </a:solidFill>
            </a:endParaRPr>
          </a:p>
          <a:p>
            <a:endParaRPr kumimoji="1" lang="en-US" altLang="zh-CN" b="1" dirty="0">
              <a:solidFill>
                <a:schemeClr val="bg1"/>
              </a:solidFill>
            </a:endParaRPr>
          </a:p>
          <a:p>
            <a:r>
              <a:rPr kumimoji="1" lang="zh-CN" altLang="en-US" b="1" dirty="0">
                <a:solidFill>
                  <a:schemeClr val="bg1"/>
                </a:solidFill>
              </a:rPr>
              <a:t>具体见百度网盘：</a:t>
            </a:r>
            <a:endParaRPr kumimoji="1" lang="en-US" altLang="zh-CN" b="1" dirty="0">
              <a:solidFill>
                <a:schemeClr val="bg1"/>
              </a:solidFill>
            </a:endParaRPr>
          </a:p>
          <a:p>
            <a:r>
              <a:rPr kumimoji="1" lang="zh-CN" altLang="en-US" b="1" dirty="0">
                <a:solidFill>
                  <a:schemeClr val="bg1"/>
                </a:solidFill>
              </a:rPr>
              <a:t>链接</a:t>
            </a:r>
            <a:r>
              <a:rPr kumimoji="1" lang="en-US" altLang="zh-CN" b="1" dirty="0">
                <a:solidFill>
                  <a:schemeClr val="bg1"/>
                </a:solidFill>
              </a:rPr>
              <a:t>: </a:t>
            </a:r>
            <a:r>
              <a:rPr kumimoji="1" lang="en-US" altLang="zh-CN" b="1" dirty="0">
                <a:solidFill>
                  <a:srgbClr val="FFFF00"/>
                </a:solidFill>
                <a:hlinkClick r:id="rId2" action="ppaction://hlinkfile">
                  <a:extLst>
                    <a:ext uri="{A12FA001-AC4F-418D-AE19-62706E023703}">
                      <ahyp:hlinkClr xmlns:ahyp="http://schemas.microsoft.com/office/drawing/2018/hyperlinkcolor" val="tx"/>
                    </a:ext>
                  </a:extLst>
                </a:hlinkClick>
              </a:rPr>
              <a:t>https://pan.baidu.com/s/1l6UaUVRe2vbZX4I_U44ckA</a:t>
            </a:r>
            <a:r>
              <a:rPr kumimoji="1" lang="en-US" altLang="zh-CN" b="1" dirty="0">
                <a:solidFill>
                  <a:srgbClr val="FFFF00"/>
                </a:solidFill>
              </a:rPr>
              <a:t> </a:t>
            </a:r>
          </a:p>
          <a:p>
            <a:r>
              <a:rPr kumimoji="1" lang="zh-CN" altLang="en-US" b="1" dirty="0">
                <a:solidFill>
                  <a:schemeClr val="bg1"/>
                </a:solidFill>
              </a:rPr>
              <a:t>提取码：</a:t>
            </a:r>
            <a:r>
              <a:rPr kumimoji="1" lang="en-US" altLang="zh-CN" b="1" dirty="0">
                <a:solidFill>
                  <a:schemeClr val="bg1"/>
                </a:solidFill>
              </a:rPr>
              <a:t>486w </a:t>
            </a:r>
          </a:p>
          <a:p>
            <a:endParaRPr kumimoji="1" lang="en-US" altLang="zh-CN" b="1" dirty="0">
              <a:solidFill>
                <a:schemeClr val="bg1"/>
              </a:solidFill>
            </a:endParaRPr>
          </a:p>
          <a:p>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89280"/>
          </a:xfrm>
        </p:spPr>
        <p:txBody>
          <a:bodyPr/>
          <a:lstStyle/>
          <a:p>
            <a:r>
              <a:rPr lang="zh-CN" altLang="en-US" dirty="0"/>
              <a:t>赛题背景</a:t>
            </a:r>
            <a:r>
              <a:rPr lang="en-US" altLang="zh-CN" dirty="0"/>
              <a:t>-</a:t>
            </a:r>
            <a:r>
              <a:rPr lang="zh-CN" altLang="en-US" dirty="0"/>
              <a:t>数据分析</a:t>
            </a:r>
          </a:p>
        </p:txBody>
      </p:sp>
      <p:sp>
        <p:nvSpPr>
          <p:cNvPr id="4" name="副标题 3"/>
          <p:cNvSpPr>
            <a:spLocks noGrp="1"/>
          </p:cNvSpPr>
          <p:nvPr>
            <p:ph type="subTitle" idx="1"/>
          </p:nvPr>
        </p:nvSpPr>
        <p:spPr/>
        <p:txBody>
          <a:bodyPr/>
          <a:lstStyle/>
          <a:p>
            <a:r>
              <a:rPr lang="en-US" altLang="zh-CN" dirty="0"/>
              <a:t>Where does the data come from?</a:t>
            </a:r>
            <a:endParaRPr lang="zh-CN" altLang="en-US" dirty="0"/>
          </a:p>
        </p:txBody>
      </p:sp>
      <p:sp>
        <p:nvSpPr>
          <p:cNvPr id="5" name="文本框 4"/>
          <p:cNvSpPr txBox="1"/>
          <p:nvPr/>
        </p:nvSpPr>
        <p:spPr>
          <a:xfrm>
            <a:off x="479425" y="1727654"/>
            <a:ext cx="11737509" cy="2308324"/>
          </a:xfrm>
          <a:prstGeom prst="rect">
            <a:avLst/>
          </a:prstGeom>
        </p:spPr>
        <p:txBody>
          <a:bodyPr wrap="none" rtlCol="0">
            <a:spAutoFit/>
          </a:bodyPr>
          <a:lstStyle/>
          <a:p>
            <a:r>
              <a:rPr kumimoji="1" lang="zh-CN" altLang="en-US" dirty="0">
                <a:solidFill>
                  <a:schemeClr val="bg1"/>
                </a:solidFill>
              </a:rPr>
              <a:t>原始数据片段见左下，因为摄像头有畸变，我们经过一些变换后得到其中一个作弊行为片段见正下，</a:t>
            </a:r>
          </a:p>
          <a:p>
            <a:r>
              <a:rPr kumimoji="1" lang="zh-CN" altLang="en-US" dirty="0">
                <a:solidFill>
                  <a:schemeClr val="bg1"/>
                </a:solidFill>
              </a:rPr>
              <a:t>在百度网盘中，该行为片段为</a:t>
            </a:r>
            <a:r>
              <a:rPr kumimoji="1" lang="en-US" altLang="zh-CN" dirty="0">
                <a:solidFill>
                  <a:schemeClr val="bg1"/>
                </a:solidFill>
              </a:rPr>
              <a:t>10\</a:t>
            </a:r>
            <a:r>
              <a:rPr kumimoji="1" lang="en-US" altLang="zh-CN" dirty="0" err="1">
                <a:solidFill>
                  <a:schemeClr val="bg1"/>
                </a:solidFill>
              </a:rPr>
              <a:t>videodata</a:t>
            </a:r>
            <a:r>
              <a:rPr kumimoji="1" lang="en-US" altLang="zh-CN" dirty="0">
                <a:solidFill>
                  <a:schemeClr val="bg1"/>
                </a:solidFill>
              </a:rPr>
              <a:t>\1\A10_290_1_4_3.avi</a:t>
            </a:r>
            <a:r>
              <a:rPr kumimoji="1" lang="zh-CN" altLang="en-US" dirty="0">
                <a:solidFill>
                  <a:schemeClr val="bg1"/>
                </a:solidFill>
              </a:rPr>
              <a:t>，</a:t>
            </a:r>
          </a:p>
          <a:p>
            <a:r>
              <a:rPr kumimoji="1" lang="zh-CN" altLang="en-US" dirty="0">
                <a:solidFill>
                  <a:schemeClr val="bg1"/>
                </a:solidFill>
              </a:rPr>
              <a:t>其中</a:t>
            </a:r>
            <a:r>
              <a:rPr kumimoji="1" lang="en-US" altLang="zh-CN" dirty="0">
                <a:solidFill>
                  <a:schemeClr val="bg1"/>
                </a:solidFill>
              </a:rPr>
              <a:t>A10</a:t>
            </a:r>
            <a:r>
              <a:rPr kumimoji="1" lang="zh-CN" altLang="en-US" dirty="0">
                <a:solidFill>
                  <a:schemeClr val="bg1"/>
                </a:solidFill>
              </a:rPr>
              <a:t>表示第</a:t>
            </a:r>
            <a:r>
              <a:rPr kumimoji="1" lang="en-US" altLang="zh-CN" dirty="0">
                <a:solidFill>
                  <a:schemeClr val="bg1"/>
                </a:solidFill>
              </a:rPr>
              <a:t>10</a:t>
            </a:r>
            <a:r>
              <a:rPr kumimoji="1" lang="zh-CN" altLang="en-US" dirty="0">
                <a:solidFill>
                  <a:schemeClr val="bg1"/>
                </a:solidFill>
              </a:rPr>
              <a:t>次考试，</a:t>
            </a:r>
            <a:r>
              <a:rPr kumimoji="1" lang="en-US" altLang="zh-CN" dirty="0">
                <a:solidFill>
                  <a:schemeClr val="bg1"/>
                </a:solidFill>
              </a:rPr>
              <a:t>90</a:t>
            </a:r>
            <a:r>
              <a:rPr kumimoji="1" lang="zh-CN" altLang="en-US" dirty="0">
                <a:solidFill>
                  <a:schemeClr val="bg1"/>
                </a:solidFill>
              </a:rPr>
              <a:t>可以忽略（内部统计使用）</a:t>
            </a:r>
            <a:r>
              <a:rPr kumimoji="1" lang="zh-CN" altLang="en-US" dirty="0">
                <a:solidFill>
                  <a:schemeClr val="bg1"/>
                </a:solidFill>
                <a:sym typeface="+mn-ea"/>
              </a:rPr>
              <a:t>，</a:t>
            </a:r>
            <a:r>
              <a:rPr kumimoji="1" lang="en-US" altLang="zh-CN" dirty="0">
                <a:solidFill>
                  <a:schemeClr val="bg1"/>
                </a:solidFill>
                <a:sym typeface="+mn-ea"/>
              </a:rPr>
              <a:t>1</a:t>
            </a:r>
            <a:r>
              <a:rPr kumimoji="1" lang="zh-CN" altLang="en-US" dirty="0">
                <a:solidFill>
                  <a:schemeClr val="bg1"/>
                </a:solidFill>
                <a:sym typeface="+mn-ea"/>
              </a:rPr>
              <a:t>表示第</a:t>
            </a:r>
            <a:r>
              <a:rPr kumimoji="1" lang="en-US" altLang="zh-CN" dirty="0">
                <a:solidFill>
                  <a:schemeClr val="bg1"/>
                </a:solidFill>
                <a:sym typeface="+mn-ea"/>
              </a:rPr>
              <a:t>1</a:t>
            </a:r>
            <a:r>
              <a:rPr kumimoji="1" lang="zh-CN" altLang="en-US" dirty="0">
                <a:solidFill>
                  <a:schemeClr val="bg1"/>
                </a:solidFill>
                <a:sym typeface="+mn-ea"/>
              </a:rPr>
              <a:t>种行为</a:t>
            </a:r>
            <a:r>
              <a:rPr kumimoji="1" lang="en-US" altLang="zh-CN" dirty="0">
                <a:solidFill>
                  <a:schemeClr val="bg1"/>
                </a:solidFill>
                <a:sym typeface="+mn-ea"/>
              </a:rPr>
              <a:t>(</a:t>
            </a:r>
            <a:r>
              <a:rPr kumimoji="1" lang="zh-CN" altLang="en-US" dirty="0">
                <a:solidFill>
                  <a:schemeClr val="bg1"/>
                </a:solidFill>
                <a:sym typeface="+mn-ea"/>
              </a:rPr>
              <a:t>见上页</a:t>
            </a:r>
            <a:r>
              <a:rPr kumimoji="1" lang="en-US" altLang="zh-CN" dirty="0">
                <a:solidFill>
                  <a:schemeClr val="bg1"/>
                </a:solidFill>
                <a:sym typeface="+mn-ea"/>
              </a:rPr>
              <a:t>PPT)</a:t>
            </a:r>
            <a:r>
              <a:rPr kumimoji="1" lang="zh-CN" altLang="en-US" dirty="0">
                <a:solidFill>
                  <a:schemeClr val="bg1"/>
                </a:solidFill>
              </a:rPr>
              <a:t>，</a:t>
            </a:r>
          </a:p>
          <a:p>
            <a:r>
              <a:rPr kumimoji="1" lang="en-US" altLang="zh-CN" dirty="0">
                <a:solidFill>
                  <a:schemeClr val="bg1"/>
                </a:solidFill>
              </a:rPr>
              <a:t>4</a:t>
            </a:r>
            <a:r>
              <a:rPr kumimoji="1" lang="zh-CN" altLang="en-US" dirty="0">
                <a:solidFill>
                  <a:schemeClr val="bg1"/>
                </a:solidFill>
              </a:rPr>
              <a:t>表示第</a:t>
            </a:r>
            <a:r>
              <a:rPr kumimoji="1" lang="en-US" altLang="zh-CN" dirty="0">
                <a:solidFill>
                  <a:schemeClr val="bg1"/>
                </a:solidFill>
              </a:rPr>
              <a:t>4</a:t>
            </a:r>
            <a:r>
              <a:rPr kumimoji="1" lang="zh-CN" altLang="en-US" dirty="0">
                <a:solidFill>
                  <a:schemeClr val="bg1"/>
                </a:solidFill>
              </a:rPr>
              <a:t>行，</a:t>
            </a:r>
            <a:r>
              <a:rPr kumimoji="1" lang="en-US" altLang="zh-CN" dirty="0">
                <a:solidFill>
                  <a:schemeClr val="bg1"/>
                </a:solidFill>
              </a:rPr>
              <a:t>3</a:t>
            </a:r>
            <a:r>
              <a:rPr kumimoji="1" lang="zh-CN" altLang="en-US" dirty="0">
                <a:solidFill>
                  <a:schemeClr val="bg1"/>
                </a:solidFill>
              </a:rPr>
              <a:t>表示第</a:t>
            </a:r>
            <a:r>
              <a:rPr kumimoji="1" lang="en-US" altLang="zh-CN" dirty="0">
                <a:solidFill>
                  <a:schemeClr val="bg1"/>
                </a:solidFill>
              </a:rPr>
              <a:t>3</a:t>
            </a:r>
            <a:r>
              <a:rPr kumimoji="1" lang="zh-CN" altLang="en-US" dirty="0">
                <a:solidFill>
                  <a:schemeClr val="bg1"/>
                </a:solidFill>
              </a:rPr>
              <a:t>列。所以对应左边视频那位穿白衣服的女士。</a:t>
            </a:r>
          </a:p>
          <a:p>
            <a:r>
              <a:rPr kumimoji="1" lang="zh-CN" altLang="en-US" dirty="0">
                <a:solidFill>
                  <a:schemeClr val="bg1"/>
                </a:solidFill>
              </a:rPr>
              <a:t>可以看到视频会有一定干扰，比如图中紫色衣服的女士。我们是以视频中间位置的人为基准。</a:t>
            </a:r>
          </a:p>
          <a:p>
            <a:r>
              <a:rPr kumimoji="1" lang="zh-CN" altLang="en-US" dirty="0">
                <a:solidFill>
                  <a:schemeClr val="accent4">
                    <a:lumMod val="60000"/>
                    <a:lumOff val="40000"/>
                  </a:schemeClr>
                </a:solidFill>
              </a:rPr>
              <a:t>（视频可以点击播放得到直观感受）</a:t>
            </a:r>
          </a:p>
          <a:p>
            <a:r>
              <a:rPr kumimoji="1" lang="zh-CN" altLang="en-US" dirty="0">
                <a:solidFill>
                  <a:schemeClr val="bg1"/>
                </a:solidFill>
              </a:rPr>
              <a:t>右下为</a:t>
            </a:r>
            <a:r>
              <a:rPr kumimoji="1" lang="en-US" altLang="zh-CN" dirty="0">
                <a:solidFill>
                  <a:schemeClr val="bg1"/>
                </a:solidFill>
              </a:rPr>
              <a:t>10\10_new_cheat.csv</a:t>
            </a:r>
            <a:r>
              <a:rPr kumimoji="1" lang="zh-CN" altLang="en-US" dirty="0">
                <a:solidFill>
                  <a:schemeClr val="bg1"/>
                </a:solidFill>
              </a:rPr>
              <a:t>的第</a:t>
            </a:r>
            <a:r>
              <a:rPr kumimoji="1" lang="en-US" altLang="zh-CN" dirty="0">
                <a:solidFill>
                  <a:schemeClr val="bg1"/>
                </a:solidFill>
              </a:rPr>
              <a:t>290</a:t>
            </a:r>
            <a:r>
              <a:rPr kumimoji="1" lang="zh-CN" altLang="en-US" dirty="0">
                <a:solidFill>
                  <a:schemeClr val="bg1"/>
                </a:solidFill>
              </a:rPr>
              <a:t>行，这个表格从左到右为起始帧，结束帧，行，列，行为类型。</a:t>
            </a:r>
          </a:p>
          <a:p>
            <a:r>
              <a:rPr kumimoji="1" lang="zh-CN" altLang="en-US" dirty="0">
                <a:solidFill>
                  <a:schemeClr val="bg1"/>
                </a:solidFill>
              </a:rPr>
              <a:t>可以看到上述行为（</a:t>
            </a:r>
            <a:r>
              <a:rPr kumimoji="1" lang="en-US" altLang="zh-CN" dirty="0">
                <a:solidFill>
                  <a:schemeClr val="bg1"/>
                </a:solidFill>
              </a:rPr>
              <a:t>4</a:t>
            </a:r>
            <a:r>
              <a:rPr kumimoji="1" lang="zh-CN" altLang="en-US" dirty="0">
                <a:solidFill>
                  <a:schemeClr val="bg1"/>
                </a:solidFill>
              </a:rPr>
              <a:t>行</a:t>
            </a:r>
            <a:r>
              <a:rPr kumimoji="1" lang="en-US" altLang="zh-CN" dirty="0">
                <a:solidFill>
                  <a:schemeClr val="bg1"/>
                </a:solidFill>
              </a:rPr>
              <a:t>3</a:t>
            </a:r>
            <a:r>
              <a:rPr kumimoji="1" lang="zh-CN" altLang="en-US" dirty="0">
                <a:solidFill>
                  <a:schemeClr val="bg1"/>
                </a:solidFill>
              </a:rPr>
              <a:t>列行为</a:t>
            </a:r>
            <a:r>
              <a:rPr kumimoji="1" lang="en-US" altLang="zh-CN" dirty="0">
                <a:solidFill>
                  <a:schemeClr val="bg1"/>
                </a:solidFill>
              </a:rPr>
              <a:t>1</a:t>
            </a:r>
            <a:r>
              <a:rPr kumimoji="1" lang="zh-CN" altLang="en-US" dirty="0">
                <a:solidFill>
                  <a:schemeClr val="bg1"/>
                </a:solidFill>
              </a:rPr>
              <a:t>）发生在第</a:t>
            </a:r>
            <a:r>
              <a:rPr kumimoji="1" lang="en-US" altLang="zh-CN" dirty="0">
                <a:solidFill>
                  <a:schemeClr val="bg1"/>
                </a:solidFill>
              </a:rPr>
              <a:t>336-473</a:t>
            </a:r>
            <a:r>
              <a:rPr kumimoji="1" lang="zh-CN" altLang="en-US" dirty="0">
                <a:solidFill>
                  <a:schemeClr val="bg1"/>
                </a:solidFill>
              </a:rPr>
              <a:t>帧，用</a:t>
            </a:r>
            <a:r>
              <a:rPr kumimoji="1" lang="en-US" altLang="zh-CN" dirty="0" err="1">
                <a:solidFill>
                  <a:schemeClr val="bg1"/>
                </a:solidFill>
              </a:rPr>
              <a:t>opencv</a:t>
            </a:r>
            <a:r>
              <a:rPr kumimoji="1" lang="zh-CN" altLang="en-US" dirty="0">
                <a:solidFill>
                  <a:schemeClr val="bg1"/>
                </a:solidFill>
              </a:rPr>
              <a:t>等可以通过帧查</a:t>
            </a:r>
            <a:r>
              <a:rPr kumimoji="1" lang="en-US" altLang="zh-CN" dirty="0">
                <a:solidFill>
                  <a:schemeClr val="bg1"/>
                </a:solidFill>
              </a:rPr>
              <a:t>10\</a:t>
            </a:r>
            <a:r>
              <a:rPr kumimoji="1" lang="en-US" altLang="zh-CN" dirty="0" err="1">
                <a:solidFill>
                  <a:schemeClr val="bg1"/>
                </a:solidFill>
              </a:rPr>
              <a:t>video_part</a:t>
            </a:r>
            <a:r>
              <a:rPr kumimoji="1" lang="en-US" altLang="zh-CN" dirty="0">
                <a:solidFill>
                  <a:schemeClr val="bg1"/>
                </a:solidFill>
              </a:rPr>
              <a:t>\10_4_3.avi</a:t>
            </a:r>
            <a:r>
              <a:rPr kumimoji="1" lang="zh-CN" altLang="en-US" dirty="0">
                <a:solidFill>
                  <a:schemeClr val="bg1"/>
                </a:solidFill>
              </a:rPr>
              <a:t>找到。</a:t>
            </a:r>
          </a:p>
        </p:txBody>
      </p:sp>
      <p:pic>
        <p:nvPicPr>
          <p:cNvPr id="7" name="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4480" y="4052570"/>
            <a:ext cx="4986655" cy="2805430"/>
          </a:xfrm>
          <a:prstGeom prst="rect">
            <a:avLst/>
          </a:prstGeom>
        </p:spPr>
      </p:pic>
      <p:pic>
        <p:nvPicPr>
          <p:cNvPr id="8" name="A10_290_1_4_3">
            <a:hlinkClick r:id="" action="ppaction://media"/>
          </p:cNvPr>
          <p:cNvPicPr/>
          <p:nvPr>
            <a:videoFile r:link="rId4"/>
            <p:extLst>
              <p:ext uri="{DAA4B4D4-6D71-4841-9C94-3DE7FCFB9230}">
                <p14:media xmlns:p14="http://schemas.microsoft.com/office/powerpoint/2010/main" r:embed="rId3"/>
              </p:ext>
            </p:extLst>
          </p:nvPr>
        </p:nvPicPr>
        <p:blipFill>
          <a:blip r:embed="rId7"/>
          <a:stretch>
            <a:fillRect/>
          </a:stretch>
        </p:blipFill>
        <p:spPr>
          <a:xfrm>
            <a:off x="5558790" y="4122420"/>
            <a:ext cx="2667000" cy="2667000"/>
          </a:xfrm>
          <a:prstGeom prst="rect">
            <a:avLst/>
          </a:prstGeom>
        </p:spPr>
      </p:pic>
      <p:pic>
        <p:nvPicPr>
          <p:cNvPr id="11" name="图片 10"/>
          <p:cNvPicPr>
            <a:picLocks noChangeAspect="1"/>
          </p:cNvPicPr>
          <p:nvPr/>
        </p:nvPicPr>
        <p:blipFill>
          <a:blip r:embed="rId8"/>
          <a:stretch>
            <a:fillRect/>
          </a:stretch>
        </p:blipFill>
        <p:spPr>
          <a:xfrm>
            <a:off x="8381365" y="5300980"/>
            <a:ext cx="3714750" cy="18097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video>
              <p:cMediaNode>
                <p:cTn id="8" fill="hold" display="1">
                  <p:stCondLst>
                    <p:cond delay="indefinite"/>
                  </p:stCondLst>
                  <p:endCondLst>
                    <p:cond evt="onNext" delay="0">
                      <p:tgtEl>
                        <p:sldTgt/>
                      </p:tgtEl>
                    </p:cond>
                    <p:cond evt="onPrev" delay="0">
                      <p:tgtEl>
                        <p:sldTgt/>
                      </p:tgtEl>
                    </p:cond>
                  </p:endCondLst>
                </p:cTn>
                <p:tgtEl>
                  <p:spTgt spid="8"/>
                </p:tgtEl>
              </p:cMediaNode>
            </p:vide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比赛评价标准</a:t>
            </a:r>
          </a:p>
        </p:txBody>
      </p:sp>
      <p:sp>
        <p:nvSpPr>
          <p:cNvPr id="4" name="副标题 3"/>
          <p:cNvSpPr>
            <a:spLocks noGrp="1"/>
          </p:cNvSpPr>
          <p:nvPr>
            <p:ph type="subTitle" idx="1"/>
          </p:nvPr>
        </p:nvSpPr>
        <p:spPr/>
        <p:txBody>
          <a:bodyPr/>
          <a:lstStyle/>
          <a:p>
            <a:endParaRPr lang="zh-CN" altLang="en-US"/>
          </a:p>
        </p:txBody>
      </p:sp>
      <p:sp>
        <p:nvSpPr>
          <p:cNvPr id="6" name="内容占位符 5">
            <a:extLst>
              <a:ext uri="{FF2B5EF4-FFF2-40B4-BE49-F238E27FC236}">
                <a16:creationId xmlns:a16="http://schemas.microsoft.com/office/drawing/2014/main" id="{D58F939B-A651-4368-AB44-C1E768558DAC}"/>
              </a:ext>
            </a:extLst>
          </p:cNvPr>
          <p:cNvSpPr>
            <a:spLocks noGrp="1"/>
          </p:cNvSpPr>
          <p:nvPr>
            <p:ph sz="quarter" idx="10"/>
          </p:nvPr>
        </p:nvSpPr>
        <p:spPr/>
        <p:txBody>
          <a:bodyPr/>
          <a:lstStyle/>
          <a:p>
            <a:endParaRPr lang="zh-CN" altLang="en-US"/>
          </a:p>
        </p:txBody>
      </p:sp>
      <p:sp>
        <p:nvSpPr>
          <p:cNvPr id="7" name="内容占位符 2">
            <a:extLst>
              <a:ext uri="{FF2B5EF4-FFF2-40B4-BE49-F238E27FC236}">
                <a16:creationId xmlns:a16="http://schemas.microsoft.com/office/drawing/2014/main" id="{426A30BE-9734-444D-BB21-236FB85F2608}"/>
              </a:ext>
            </a:extLst>
          </p:cNvPr>
          <p:cNvSpPr txBox="1">
            <a:spLocks/>
          </p:cNvSpPr>
          <p:nvPr/>
        </p:nvSpPr>
        <p:spPr>
          <a:xfrm>
            <a:off x="479424" y="2133600"/>
            <a:ext cx="11113308" cy="2974340"/>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这次比赛标准是比较</a:t>
            </a:r>
            <a:r>
              <a:rPr lang="en-US" altLang="zh-CN"/>
              <a:t>AUC</a:t>
            </a:r>
            <a:r>
              <a:rPr lang="zh-CN" altLang="en-US"/>
              <a:t>大小，阈值</a:t>
            </a:r>
            <a:r>
              <a:rPr lang="en-US" altLang="zh-CN"/>
              <a:t>t</a:t>
            </a:r>
            <a:r>
              <a:rPr lang="zh-CN" altLang="en-US"/>
              <a:t>从</a:t>
            </a:r>
            <a:r>
              <a:rPr lang="en-US" altLang="zh-CN"/>
              <a:t>0.3</a:t>
            </a:r>
            <a:r>
              <a:rPr lang="zh-CN" altLang="en-US"/>
              <a:t>到</a:t>
            </a:r>
            <a:r>
              <a:rPr lang="en-US" altLang="zh-CN"/>
              <a:t>1</a:t>
            </a:r>
            <a:r>
              <a:rPr lang="zh-CN" altLang="en-US"/>
              <a:t>，步长</a:t>
            </a:r>
            <a:r>
              <a:rPr lang="en-US" altLang="zh-CN"/>
              <a:t>0.1</a:t>
            </a:r>
            <a:r>
              <a:rPr lang="zh-CN" altLang="en-US"/>
              <a:t>，</a:t>
            </a:r>
            <a:r>
              <a:rPr lang="en-US" altLang="zh-CN"/>
              <a:t>negative</a:t>
            </a:r>
            <a:r>
              <a:rPr lang="zh-CN" altLang="en-US"/>
              <a:t>定义为没有作弊，即正常答题以及休息时间，</a:t>
            </a:r>
            <a:r>
              <a:rPr lang="en-US" altLang="zh-CN"/>
              <a:t>positive</a:t>
            </a:r>
            <a:r>
              <a:rPr lang="zh-CN" altLang="en-US"/>
              <a:t>定义为有作弊行为时间段，</a:t>
            </a:r>
            <a:r>
              <a:rPr lang="en-US" altLang="zh-CN"/>
              <a:t>tIOU</a:t>
            </a:r>
            <a:r>
              <a:rPr lang="zh-CN" altLang="en-US"/>
              <a:t>为预测行为与真实行为时间交并比。</a:t>
            </a:r>
          </a:p>
          <a:p>
            <a:r>
              <a:rPr lang="en-US" altLang="zh-CN"/>
              <a:t>TP</a:t>
            </a:r>
            <a:r>
              <a:rPr lang="zh-CN" altLang="en-US"/>
              <a:t>定义为预测</a:t>
            </a:r>
            <a:r>
              <a:rPr lang="en-US" altLang="zh-CN"/>
              <a:t>positive</a:t>
            </a:r>
            <a:r>
              <a:rPr lang="zh-CN" altLang="en-US"/>
              <a:t>与真实</a:t>
            </a:r>
            <a:r>
              <a:rPr lang="en-US" altLang="zh-CN"/>
              <a:t>postive</a:t>
            </a:r>
            <a:r>
              <a:rPr lang="zh-CN" altLang="en-US"/>
              <a:t>的</a:t>
            </a:r>
            <a:r>
              <a:rPr lang="zh-CN" altLang="en-US">
                <a:sym typeface="+mn-ea"/>
              </a:rPr>
              <a:t>作弊类别相同且</a:t>
            </a:r>
            <a:r>
              <a:rPr lang="en-US" altLang="zh-CN"/>
              <a:t>tIOU&gt;t</a:t>
            </a:r>
            <a:r>
              <a:rPr lang="zh-CN" altLang="en-US"/>
              <a:t>。</a:t>
            </a:r>
          </a:p>
          <a:p>
            <a:r>
              <a:rPr lang="en-US" altLang="zh-CN">
                <a:sym typeface="+mn-ea"/>
              </a:rPr>
              <a:t>FP</a:t>
            </a:r>
            <a:r>
              <a:rPr lang="zh-CN" altLang="en-US">
                <a:sym typeface="+mn-ea"/>
              </a:rPr>
              <a:t>定义为预测</a:t>
            </a:r>
            <a:r>
              <a:rPr lang="en-US" altLang="zh-CN">
                <a:sym typeface="+mn-ea"/>
              </a:rPr>
              <a:t>positive</a:t>
            </a:r>
            <a:r>
              <a:rPr lang="zh-CN" altLang="en-US">
                <a:sym typeface="+mn-ea"/>
              </a:rPr>
              <a:t>的其他情况。</a:t>
            </a:r>
            <a:endParaRPr lang="zh-CN" altLang="en-US"/>
          </a:p>
          <a:p>
            <a:r>
              <a:rPr lang="en-US" altLang="zh-CN"/>
              <a:t>TN</a:t>
            </a:r>
            <a:r>
              <a:rPr lang="zh-CN" altLang="en-US"/>
              <a:t>定义</a:t>
            </a:r>
            <a:r>
              <a:rPr lang="zh-CN" altLang="en-US">
                <a:sym typeface="+mn-ea"/>
              </a:rPr>
              <a:t>为预测</a:t>
            </a:r>
            <a:r>
              <a:rPr lang="en-US" altLang="zh-CN">
                <a:sym typeface="+mn-ea"/>
              </a:rPr>
              <a:t>negative</a:t>
            </a:r>
            <a:r>
              <a:rPr lang="zh-CN" altLang="en-US">
                <a:sym typeface="+mn-ea"/>
              </a:rPr>
              <a:t>与真实</a:t>
            </a:r>
            <a:r>
              <a:rPr lang="en-US" altLang="zh-CN">
                <a:sym typeface="+mn-ea"/>
              </a:rPr>
              <a:t>negative</a:t>
            </a:r>
            <a:r>
              <a:rPr lang="zh-CN" altLang="en-US">
                <a:sym typeface="+mn-ea"/>
              </a:rPr>
              <a:t>的</a:t>
            </a:r>
            <a:r>
              <a:rPr lang="en-US" altLang="zh-CN">
                <a:sym typeface="+mn-ea"/>
              </a:rPr>
              <a:t>tIOU&gt;t</a:t>
            </a:r>
            <a:r>
              <a:rPr lang="zh-CN" altLang="en-US">
                <a:sym typeface="+mn-ea"/>
              </a:rPr>
              <a:t>。</a:t>
            </a:r>
            <a:r>
              <a:rPr lang="en-US" altLang="zh-CN"/>
              <a:t> </a:t>
            </a:r>
          </a:p>
          <a:p>
            <a:r>
              <a:rPr lang="en-US" altLang="zh-CN"/>
              <a:t>FN</a:t>
            </a:r>
            <a:r>
              <a:rPr lang="zh-CN" altLang="en-US"/>
              <a:t>定义为预测</a:t>
            </a:r>
            <a:r>
              <a:rPr lang="en-US" altLang="zh-CN"/>
              <a:t>negative</a:t>
            </a:r>
            <a:r>
              <a:rPr lang="zh-CN" altLang="en-US">
                <a:sym typeface="+mn-ea"/>
              </a:rPr>
              <a:t>的其他情况。</a:t>
            </a:r>
            <a:endParaRPr lang="en-US" altLang="zh-CN" dirty="0"/>
          </a:p>
        </p:txBody>
      </p:sp>
    </p:spTree>
    <p:extLst>
      <p:ext uri="{BB962C8B-B14F-4D97-AF65-F5344CB8AC3E}">
        <p14:creationId xmlns:p14="http://schemas.microsoft.com/office/powerpoint/2010/main" val="376418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endParaRPr lang="zh-CN" altLang="en-US" dirty="0"/>
          </a:p>
        </p:txBody>
      </p:sp>
      <p:sp>
        <p:nvSpPr>
          <p:cNvPr id="6" name="标题 5">
            <a:extLst>
              <a:ext uri="{FF2B5EF4-FFF2-40B4-BE49-F238E27FC236}">
                <a16:creationId xmlns:a16="http://schemas.microsoft.com/office/drawing/2014/main" id="{745620A0-75C5-4C03-B6E6-8523153218B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ECDCFE3-CC63-4963-9125-48FAE10FEB16}"/>
              </a:ext>
            </a:extLst>
          </p:cNvPr>
          <p:cNvSpPr>
            <a:spLocks noGrp="1"/>
          </p:cNvSpPr>
          <p:nvPr>
            <p:ph sz="quarter" idx="10"/>
          </p:nvPr>
        </p:nvSpPr>
        <p:spPr/>
        <p:txBody>
          <a:bodyPr/>
          <a:lstStyle/>
          <a:p>
            <a:endParaRPr lang="zh-CN" altLang="en-US"/>
          </a:p>
        </p:txBody>
      </p:sp>
      <p:sp>
        <p:nvSpPr>
          <p:cNvPr id="7" name="内容占位符 2">
            <a:extLst>
              <a:ext uri="{FF2B5EF4-FFF2-40B4-BE49-F238E27FC236}">
                <a16:creationId xmlns:a16="http://schemas.microsoft.com/office/drawing/2014/main" id="{F91FF1E4-40BF-48D6-9C05-B56CF02B5CAD}"/>
              </a:ext>
            </a:extLst>
          </p:cNvPr>
          <p:cNvSpPr txBox="1">
            <a:spLocks/>
          </p:cNvSpPr>
          <p:nvPr/>
        </p:nvSpPr>
        <p:spPr>
          <a:xfrm>
            <a:off x="1078692" y="189427"/>
            <a:ext cx="11113308" cy="6757035"/>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a:t>伪代码：</a:t>
            </a:r>
            <a:endParaRPr lang="en-US" altLang="zh-CN" sz="1600"/>
          </a:p>
          <a:p>
            <a:r>
              <a:rPr lang="en-US" altLang="zh-CN" sz="1600"/>
              <a:t>TP=TN=FP=FN=0	(</a:t>
            </a:r>
            <a:r>
              <a:rPr lang="zh-CN" altLang="en-US" sz="1600"/>
              <a:t>初始化）</a:t>
            </a:r>
            <a:endParaRPr lang="en-US" altLang="zh-CN" sz="1600"/>
          </a:p>
          <a:p>
            <a:r>
              <a:rPr lang="en-US" altLang="zh-CN" sz="1600"/>
              <a:t>FOR T=1:M (</a:t>
            </a:r>
            <a:r>
              <a:rPr lang="zh-CN" altLang="en-US" sz="1600"/>
              <a:t>预测的行为片段遍历）</a:t>
            </a:r>
            <a:endParaRPr lang="en-US" altLang="zh-CN" sz="1600"/>
          </a:p>
          <a:p>
            <a:r>
              <a:rPr lang="en-US" altLang="zh-CN" sz="1600"/>
              <a:t>	IF P(T)==Pk </a:t>
            </a:r>
            <a:r>
              <a:rPr lang="zh-CN" altLang="en-US" sz="1600"/>
              <a:t>（第</a:t>
            </a:r>
            <a:r>
              <a:rPr lang="en-US" altLang="zh-CN" sz="1600"/>
              <a:t>T</a:t>
            </a:r>
            <a:r>
              <a:rPr lang="zh-CN" altLang="en-US" sz="1600"/>
              <a:t>片预测行为为第</a:t>
            </a:r>
            <a:r>
              <a:rPr lang="en-US" altLang="zh-CN" sz="1600"/>
              <a:t>K</a:t>
            </a:r>
            <a:r>
              <a:rPr lang="zh-CN" altLang="en-US" sz="1600"/>
              <a:t>种作弊行为）</a:t>
            </a:r>
            <a:endParaRPr lang="en-US" altLang="zh-CN" sz="1600"/>
          </a:p>
          <a:p>
            <a:r>
              <a:rPr lang="en-US" altLang="zh-CN" sz="1600"/>
              <a:t>		FOR T’ in T (</a:t>
            </a:r>
            <a:r>
              <a:rPr lang="zh-CN" altLang="en-US" sz="1600"/>
              <a:t>对第</a:t>
            </a:r>
            <a:r>
              <a:rPr lang="en-US" altLang="zh-CN" sz="1600"/>
              <a:t>T</a:t>
            </a:r>
            <a:r>
              <a:rPr lang="zh-CN" altLang="en-US" sz="1600"/>
              <a:t>片预测行为时间遍历）</a:t>
            </a:r>
            <a:endParaRPr lang="en-US" altLang="zh-CN" sz="1600"/>
          </a:p>
          <a:p>
            <a:r>
              <a:rPr lang="en-US" altLang="zh-CN" sz="1600"/>
              <a:t>		IF Pk==G(T’) AND</a:t>
            </a:r>
            <a:r>
              <a:rPr lang="zh-CN" altLang="en-US" sz="1600"/>
              <a:t> </a:t>
            </a:r>
            <a:r>
              <a:rPr lang="en-US" altLang="zh-CN" sz="1600"/>
              <a:t>IF tIOU&gt;t (</a:t>
            </a:r>
            <a:r>
              <a:rPr lang="zh-CN" altLang="en-US" sz="1600"/>
              <a:t>对应的真实行为为</a:t>
            </a:r>
            <a:r>
              <a:rPr lang="en-US" altLang="zh-CN" sz="1600"/>
              <a:t>Pk</a:t>
            </a:r>
            <a:r>
              <a:rPr lang="zh-CN" altLang="en-US" sz="1600"/>
              <a:t>且</a:t>
            </a:r>
            <a:r>
              <a:rPr lang="en-US" altLang="zh-CN" sz="1600"/>
              <a:t>tIOU&gt;</a:t>
            </a:r>
            <a:r>
              <a:rPr lang="zh-CN" altLang="en-US" sz="1600"/>
              <a:t>阈值</a:t>
            </a:r>
            <a:r>
              <a:rPr lang="en-US" altLang="zh-CN" sz="1600"/>
              <a:t>) 					TP+=1</a:t>
            </a:r>
          </a:p>
          <a:p>
            <a:r>
              <a:rPr lang="en-US" altLang="zh-CN" sz="1600"/>
              <a:t>		ELSE</a:t>
            </a:r>
          </a:p>
          <a:p>
            <a:r>
              <a:rPr lang="en-US" altLang="zh-CN" sz="1600"/>
              <a:t>			FP+=1</a:t>
            </a:r>
          </a:p>
          <a:p>
            <a:r>
              <a:rPr lang="en-US" altLang="zh-CN" sz="1600"/>
              <a:t>	ELSE</a:t>
            </a:r>
            <a:r>
              <a:rPr lang="zh-CN" altLang="en-US" sz="1600"/>
              <a:t>（第</a:t>
            </a:r>
            <a:r>
              <a:rPr lang="en-US" altLang="zh-CN" sz="1600"/>
              <a:t>T</a:t>
            </a:r>
            <a:r>
              <a:rPr lang="zh-CN" altLang="en-US" sz="1600"/>
              <a:t>片预测行为为正常行为）</a:t>
            </a:r>
            <a:endParaRPr lang="en-US" altLang="zh-CN" sz="1600"/>
          </a:p>
          <a:p>
            <a:r>
              <a:rPr lang="en-US" altLang="zh-CN" sz="1600"/>
              <a:t>		FOR T’ in T (</a:t>
            </a:r>
            <a:r>
              <a:rPr lang="zh-CN" altLang="en-US" sz="1600"/>
              <a:t>对第</a:t>
            </a:r>
            <a:r>
              <a:rPr lang="en-US" altLang="zh-CN" sz="1600"/>
              <a:t>T</a:t>
            </a:r>
            <a:r>
              <a:rPr lang="zh-CN" altLang="en-US" sz="1600"/>
              <a:t>片预测行为时间遍历）</a:t>
            </a:r>
            <a:endParaRPr lang="en-US" altLang="zh-CN" sz="1600"/>
          </a:p>
          <a:p>
            <a:r>
              <a:rPr lang="en-US" altLang="zh-CN" sz="1600"/>
              <a:t>		IF N==G(T’) AND</a:t>
            </a:r>
            <a:r>
              <a:rPr lang="zh-CN" altLang="en-US" sz="1600"/>
              <a:t> </a:t>
            </a:r>
            <a:r>
              <a:rPr lang="en-US" altLang="zh-CN" sz="1600"/>
              <a:t>IF tIOU&gt;t (</a:t>
            </a:r>
            <a:r>
              <a:rPr lang="zh-CN" altLang="en-US" sz="1600"/>
              <a:t>对应的真实行为为正常行为且</a:t>
            </a:r>
            <a:r>
              <a:rPr lang="en-US" altLang="zh-CN" sz="1600"/>
              <a:t>tIOU&gt;t) 					TN+=1</a:t>
            </a:r>
          </a:p>
          <a:p>
            <a:r>
              <a:rPr lang="en-US" altLang="zh-CN" sz="1600"/>
              <a:t>		ELSE</a:t>
            </a:r>
          </a:p>
          <a:p>
            <a:r>
              <a:rPr lang="en-US" altLang="zh-CN" sz="1600"/>
              <a:t>			FN+=1</a:t>
            </a:r>
          </a:p>
          <a:p>
            <a:r>
              <a:rPr lang="zh-CN" altLang="en-US" sz="1600"/>
              <a:t>计算出每个座位的</a:t>
            </a:r>
            <a:r>
              <a:rPr lang="en-US" altLang="zh-CN" sz="1600"/>
              <a:t>AUC</a:t>
            </a:r>
            <a:r>
              <a:rPr lang="zh-CN" altLang="en-US" sz="1600"/>
              <a:t>，然后算数平均，得到一次考试</a:t>
            </a:r>
            <a:r>
              <a:rPr lang="en-US" altLang="zh-CN" sz="1600"/>
              <a:t>AUC</a:t>
            </a:r>
            <a:r>
              <a:rPr lang="zh-CN" altLang="en-US" sz="1600"/>
              <a:t>，然后采用</a:t>
            </a:r>
            <a:r>
              <a:rPr lang="en-US" altLang="zh-CN" sz="1600"/>
              <a:t>8</a:t>
            </a:r>
            <a:r>
              <a:rPr lang="zh-CN" altLang="en-US" sz="1600"/>
              <a:t>折交叉验证，得到</a:t>
            </a:r>
            <a:r>
              <a:rPr lang="en-US" altLang="zh-CN" sz="1600"/>
              <a:t>3-10</a:t>
            </a:r>
            <a:r>
              <a:rPr lang="zh-CN" altLang="en-US" sz="1600"/>
              <a:t>这</a:t>
            </a:r>
            <a:r>
              <a:rPr lang="en-US" altLang="zh-CN" sz="1600"/>
              <a:t>8</a:t>
            </a:r>
            <a:r>
              <a:rPr lang="zh-CN" altLang="en-US" sz="1600"/>
              <a:t>段的</a:t>
            </a:r>
            <a:r>
              <a:rPr lang="en-US" altLang="zh-CN" sz="1600"/>
              <a:t>AUC</a:t>
            </a:r>
            <a:r>
              <a:rPr lang="zh-CN" altLang="en-US" sz="1600"/>
              <a:t>，作为平时排名依据。</a:t>
            </a:r>
            <a:r>
              <a:rPr lang="zh-CN" altLang="en-US" sz="1600">
                <a:solidFill>
                  <a:srgbClr val="FF0000"/>
                </a:solidFill>
              </a:rPr>
              <a:t>比赛结束时上交代码，用未公开的第</a:t>
            </a:r>
            <a:r>
              <a:rPr lang="en-US" altLang="zh-CN" sz="1600">
                <a:solidFill>
                  <a:srgbClr val="FF0000"/>
                </a:solidFill>
              </a:rPr>
              <a:t>2</a:t>
            </a:r>
            <a:r>
              <a:rPr lang="zh-CN" altLang="en-US" sz="1600">
                <a:solidFill>
                  <a:srgbClr val="FF0000"/>
                </a:solidFill>
              </a:rPr>
              <a:t>次考试数据测试得到</a:t>
            </a:r>
            <a:r>
              <a:rPr lang="en-US" altLang="zh-CN" sz="1600">
                <a:solidFill>
                  <a:srgbClr val="FF0000"/>
                </a:solidFill>
              </a:rPr>
              <a:t>AUC</a:t>
            </a:r>
            <a:r>
              <a:rPr lang="zh-CN" altLang="en-US" sz="1600">
                <a:solidFill>
                  <a:srgbClr val="FF0000"/>
                </a:solidFill>
              </a:rPr>
              <a:t>来排名</a:t>
            </a:r>
            <a:r>
              <a:rPr lang="zh-CN" altLang="en-US" sz="1600"/>
              <a:t>。</a:t>
            </a:r>
            <a:endParaRPr lang="en-US" altLang="zh-CN" sz="1600"/>
          </a:p>
          <a:p>
            <a:r>
              <a:rPr lang="zh-CN" altLang="en-US" sz="1600"/>
              <a:t>该比赛有两点，第一就是行为时间定位，第二就是行为分类。这与</a:t>
            </a:r>
            <a:r>
              <a:rPr lang="en-US" altLang="zh-CN" sz="1600"/>
              <a:t>activityNet</a:t>
            </a:r>
            <a:r>
              <a:rPr lang="zh-CN" altLang="en-US" sz="1600"/>
              <a:t>比赛前两个任务相似。</a:t>
            </a:r>
            <a:endParaRPr lang="en-US" altLang="zh-C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评价标准及特点</a:t>
            </a:r>
          </a:p>
        </p:txBody>
      </p:sp>
      <p:sp>
        <p:nvSpPr>
          <p:cNvPr id="4" name="副标题 3"/>
          <p:cNvSpPr>
            <a:spLocks noGrp="1"/>
          </p:cNvSpPr>
          <p:nvPr>
            <p:ph type="subTitle" idx="1"/>
          </p:nvPr>
        </p:nvSpPr>
        <p:spPr/>
        <p:txBody>
          <a:bodyPr/>
          <a:lstStyle/>
          <a:p>
            <a:r>
              <a:rPr lang="en-US" altLang="zh-CN" dirty="0"/>
              <a:t>Evaluation criteria and characteristics</a:t>
            </a:r>
            <a:endParaRPr lang="zh-CN" altLang="en-US" dirty="0"/>
          </a:p>
        </p:txBody>
      </p:sp>
      <p:sp>
        <p:nvSpPr>
          <p:cNvPr id="3" name="文本框 2"/>
          <p:cNvSpPr txBox="1"/>
          <p:nvPr/>
        </p:nvSpPr>
        <p:spPr>
          <a:xfrm>
            <a:off x="901337" y="2040759"/>
            <a:ext cx="6686446" cy="1200329"/>
          </a:xfrm>
          <a:prstGeom prst="rect">
            <a:avLst/>
          </a:prstGeom>
        </p:spPr>
        <p:txBody>
          <a:bodyPr wrap="none" rtlCol="0">
            <a:spAutoFit/>
          </a:bodyPr>
          <a:lstStyle/>
          <a:p>
            <a:r>
              <a:rPr lang="en-US" altLang="zh-CN" b="1" dirty="0">
                <a:solidFill>
                  <a:schemeClr val="bg1"/>
                </a:solidFill>
              </a:rPr>
              <a:t>Temporal Action </a:t>
            </a:r>
            <a:r>
              <a:rPr lang="en-US" altLang="zh-CN" b="1" dirty="0" err="1">
                <a:solidFill>
                  <a:schemeClr val="bg1"/>
                </a:solidFill>
              </a:rPr>
              <a:t>Proposals</a:t>
            </a:r>
            <a:r>
              <a:rPr kumimoji="1" lang="en-US" altLang="zh-CN" dirty="0" err="1">
                <a:solidFill>
                  <a:schemeClr val="bg1"/>
                </a:solidFill>
              </a:rPr>
              <a:t>l</a:t>
            </a:r>
            <a:r>
              <a:rPr kumimoji="1" lang="en-US" altLang="zh-CN" dirty="0">
                <a:solidFill>
                  <a:schemeClr val="bg1"/>
                </a:solidFill>
              </a:rPr>
              <a:t>: </a:t>
            </a:r>
          </a:p>
          <a:p>
            <a:r>
              <a:rPr kumimoji="1" lang="zh-CN" altLang="en-US" dirty="0">
                <a:solidFill>
                  <a:schemeClr val="bg1"/>
                </a:solidFill>
              </a:rPr>
              <a:t>类似于</a:t>
            </a:r>
            <a:r>
              <a:rPr kumimoji="1" lang="en-US" altLang="zh-CN" dirty="0" err="1">
                <a:solidFill>
                  <a:schemeClr val="bg1"/>
                </a:solidFill>
              </a:rPr>
              <a:t>ActivityNet</a:t>
            </a:r>
            <a:r>
              <a:rPr kumimoji="1" lang="en-US" altLang="zh-CN" dirty="0">
                <a:solidFill>
                  <a:schemeClr val="bg1"/>
                </a:solidFill>
              </a:rPr>
              <a:t> Task 1:</a:t>
            </a:r>
          </a:p>
          <a:p>
            <a:r>
              <a:rPr lang="en-US" altLang="zh-CN" dirty="0">
                <a:solidFill>
                  <a:schemeClr val="bg1"/>
                </a:solidFill>
                <a:hlinkClick r:id="rId2">
                  <a:extLst>
                    <a:ext uri="{A12FA001-AC4F-418D-AE19-62706E023703}">
                      <ahyp:hlinkClr xmlns:ahyp="http://schemas.microsoft.com/office/drawing/2018/hyperlinkcolor" val="tx"/>
                    </a:ext>
                  </a:extLst>
                </a:hlinkClick>
              </a:rPr>
              <a:t>http://activity-net.org/challenges/2019/tasks/anet_proposals.html</a:t>
            </a:r>
            <a:endParaRPr lang="en-US" altLang="zh-CN" dirty="0">
              <a:solidFill>
                <a:schemeClr val="bg1"/>
              </a:solidFill>
            </a:endParaRPr>
          </a:p>
          <a:p>
            <a:endParaRPr kumimoji="1" lang="zh-CN" altLang="en-US" dirty="0">
              <a:solidFill>
                <a:schemeClr val="bg1"/>
              </a:solidFill>
            </a:endParaRPr>
          </a:p>
        </p:txBody>
      </p:sp>
      <p:pic>
        <p:nvPicPr>
          <p:cNvPr id="5" name="图片 4"/>
          <p:cNvPicPr>
            <a:picLocks noChangeAspect="1"/>
          </p:cNvPicPr>
          <p:nvPr/>
        </p:nvPicPr>
        <p:blipFill>
          <a:blip r:embed="rId3"/>
          <a:stretch>
            <a:fillRect/>
          </a:stretch>
        </p:blipFill>
        <p:spPr>
          <a:xfrm>
            <a:off x="3974729" y="2996429"/>
            <a:ext cx="4477673" cy="36917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评价标准及特点</a:t>
            </a:r>
          </a:p>
        </p:txBody>
      </p:sp>
      <p:sp>
        <p:nvSpPr>
          <p:cNvPr id="4" name="副标题 3"/>
          <p:cNvSpPr>
            <a:spLocks noGrp="1"/>
          </p:cNvSpPr>
          <p:nvPr>
            <p:ph type="subTitle" idx="1"/>
          </p:nvPr>
        </p:nvSpPr>
        <p:spPr/>
        <p:txBody>
          <a:bodyPr/>
          <a:lstStyle/>
          <a:p>
            <a:r>
              <a:rPr lang="en-US" altLang="zh-CN" dirty="0"/>
              <a:t>Evaluation criteria and characteristics</a:t>
            </a:r>
            <a:endParaRPr lang="zh-CN" altLang="en-US" dirty="0"/>
          </a:p>
        </p:txBody>
      </p:sp>
      <p:sp>
        <p:nvSpPr>
          <p:cNvPr id="3" name="文本框 2"/>
          <p:cNvSpPr txBox="1"/>
          <p:nvPr/>
        </p:nvSpPr>
        <p:spPr>
          <a:xfrm>
            <a:off x="888274" y="2351314"/>
            <a:ext cx="6832320" cy="923330"/>
          </a:xfrm>
          <a:prstGeom prst="rect">
            <a:avLst/>
          </a:prstGeom>
        </p:spPr>
        <p:txBody>
          <a:bodyPr wrap="none" rtlCol="0">
            <a:spAutoFit/>
          </a:bodyPr>
          <a:lstStyle/>
          <a:p>
            <a:r>
              <a:rPr lang="en-US" altLang="zh-CN" b="1" dirty="0">
                <a:solidFill>
                  <a:schemeClr val="bg1"/>
                </a:solidFill>
              </a:rPr>
              <a:t>Temporal Action Localization</a:t>
            </a:r>
            <a:r>
              <a:rPr kumimoji="1" lang="en-US" altLang="zh-CN" dirty="0">
                <a:solidFill>
                  <a:schemeClr val="bg1"/>
                </a:solidFill>
              </a:rPr>
              <a:t>: </a:t>
            </a:r>
          </a:p>
          <a:p>
            <a:r>
              <a:rPr kumimoji="1" lang="zh-CN" altLang="en-US" dirty="0">
                <a:solidFill>
                  <a:schemeClr val="bg1"/>
                </a:solidFill>
              </a:rPr>
              <a:t>类似于</a:t>
            </a:r>
            <a:r>
              <a:rPr kumimoji="1" lang="en-US" altLang="zh-CN" dirty="0" err="1">
                <a:solidFill>
                  <a:schemeClr val="bg1"/>
                </a:solidFill>
              </a:rPr>
              <a:t>ActivityNet</a:t>
            </a:r>
            <a:r>
              <a:rPr kumimoji="1" lang="en-US" altLang="zh-CN" dirty="0">
                <a:solidFill>
                  <a:schemeClr val="bg1"/>
                </a:solidFill>
              </a:rPr>
              <a:t> Task 2</a:t>
            </a:r>
          </a:p>
          <a:p>
            <a:r>
              <a:rPr lang="en-US" altLang="zh-CN" dirty="0">
                <a:solidFill>
                  <a:schemeClr val="bg1"/>
                </a:solidFill>
                <a:hlinkClick r:id="rId2">
                  <a:extLst>
                    <a:ext uri="{A12FA001-AC4F-418D-AE19-62706E023703}">
                      <ahyp:hlinkClr xmlns:ahyp="http://schemas.microsoft.com/office/drawing/2018/hyperlinkcolor" val="tx"/>
                    </a:ext>
                  </a:extLst>
                </a:hlinkClick>
              </a:rPr>
              <a:t>http://activity-net.org/challenges/2019/tasks/anet_localization.html</a:t>
            </a:r>
            <a:endParaRPr lang="en-US" altLang="zh-CN" dirty="0">
              <a:solidFill>
                <a:schemeClr val="bg1"/>
              </a:solidFill>
            </a:endParaRPr>
          </a:p>
        </p:txBody>
      </p:sp>
      <p:pic>
        <p:nvPicPr>
          <p:cNvPr id="6" name="图片 5"/>
          <p:cNvPicPr>
            <a:picLocks noChangeAspect="1"/>
          </p:cNvPicPr>
          <p:nvPr/>
        </p:nvPicPr>
        <p:blipFill>
          <a:blip r:embed="rId3"/>
          <a:stretch>
            <a:fillRect/>
          </a:stretch>
        </p:blipFill>
        <p:spPr>
          <a:xfrm>
            <a:off x="888274" y="3283574"/>
            <a:ext cx="10791657" cy="26643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竞赛流程</a:t>
            </a:r>
          </a:p>
        </p:txBody>
      </p:sp>
      <p:sp>
        <p:nvSpPr>
          <p:cNvPr id="7" name="文本占位符 6"/>
          <p:cNvSpPr>
            <a:spLocks noGrp="1"/>
          </p:cNvSpPr>
          <p:nvPr>
            <p:ph type="body" sz="quarter" idx="10"/>
          </p:nvPr>
        </p:nvSpPr>
        <p:spPr/>
        <p:txBody>
          <a:bodyPr/>
          <a:lstStyle/>
          <a:p>
            <a:r>
              <a:rPr lang="en-US" altLang="zh-CN" dirty="0"/>
              <a:t>Competition process</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p:spPr>
        <p:txBody>
          <a:bodyPr/>
          <a:lstStyle/>
          <a:p>
            <a:r>
              <a:rPr lang="zh-CN" altLang="en-US" dirty="0"/>
              <a:t>竞赛流程（仅做参考）</a:t>
            </a:r>
          </a:p>
        </p:txBody>
      </p:sp>
      <p:sp>
        <p:nvSpPr>
          <p:cNvPr id="4" name="副标题 3"/>
          <p:cNvSpPr>
            <a:spLocks noGrp="1"/>
          </p:cNvSpPr>
          <p:nvPr>
            <p:ph type="subTitle" idx="1"/>
          </p:nvPr>
        </p:nvSpPr>
        <p:spPr/>
        <p:txBody>
          <a:bodyPr/>
          <a:lstStyle/>
          <a:p>
            <a:r>
              <a:rPr lang="en-US" altLang="zh-CN" dirty="0"/>
              <a:t>Competition process</a:t>
            </a:r>
            <a:endParaRPr lang="zh-CN" altLang="en-US" dirty="0"/>
          </a:p>
        </p:txBody>
      </p:sp>
      <p:sp>
        <p:nvSpPr>
          <p:cNvPr id="5" name="标题 2"/>
          <p:cNvSpPr txBox="1"/>
          <p:nvPr/>
        </p:nvSpPr>
        <p:spPr>
          <a:xfrm>
            <a:off x="479423" y="2220318"/>
            <a:ext cx="9375777" cy="135415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常规赛题都要经过这些步骤，特别是“理解任务”，</a:t>
            </a:r>
            <a:r>
              <a:rPr lang="zh-CN" altLang="en-US" sz="2000" b="1" dirty="0">
                <a:solidFill>
                  <a:srgbClr val="FFC000"/>
                </a:solidFill>
                <a:latin typeface="微软雅黑" panose="020B0503020204020204" pitchFamily="34" charset="-122"/>
                <a:ea typeface="微软雅黑" panose="020B0503020204020204" pitchFamily="34" charset="-122"/>
              </a:rPr>
              <a:t>非常重要</a:t>
            </a:r>
            <a:r>
              <a:rPr lang="zh-CN" altLang="en-US" sz="2000" dirty="0">
                <a:solidFill>
                  <a:schemeClr val="bg1"/>
                </a:solidFill>
                <a:latin typeface="微软雅黑" panose="020B0503020204020204" pitchFamily="34" charset="-122"/>
                <a:ea typeface="微软雅黑" panose="020B0503020204020204" pitchFamily="34" charset="-122"/>
              </a:rPr>
              <a:t>，很多时候成绩不好，都是对赛题的理解不透彻。理解任务中</a:t>
            </a:r>
            <a:r>
              <a:rPr lang="zh-CN" altLang="en-US" sz="2000" b="1" dirty="0">
                <a:solidFill>
                  <a:srgbClr val="FFC000"/>
                </a:solidFill>
                <a:latin typeface="微软雅黑" panose="020B0503020204020204" pitchFamily="34" charset="-122"/>
                <a:ea typeface="微软雅黑" panose="020B0503020204020204" pitchFamily="34" charset="-122"/>
              </a:rPr>
              <a:t>最重要</a:t>
            </a:r>
            <a:r>
              <a:rPr lang="zh-CN" altLang="en-US" sz="2000" dirty="0">
                <a:solidFill>
                  <a:schemeClr val="bg1"/>
                </a:solidFill>
                <a:latin typeface="微软雅黑" panose="020B0503020204020204" pitchFamily="34" charset="-122"/>
                <a:ea typeface="微软雅黑" panose="020B0503020204020204" pitchFamily="34" charset="-122"/>
              </a:rPr>
              <a:t>的一部分就是理解“评分标准”。</a:t>
            </a:r>
          </a:p>
        </p:txBody>
      </p:sp>
      <p:graphicFrame>
        <p:nvGraphicFramePr>
          <p:cNvPr id="6" name="图示 5"/>
          <p:cNvGraphicFramePr/>
          <p:nvPr/>
        </p:nvGraphicFramePr>
        <p:xfrm>
          <a:off x="586075" y="3475182"/>
          <a:ext cx="10207050" cy="2007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时间安排</a:t>
            </a:r>
          </a:p>
        </p:txBody>
      </p:sp>
      <p:sp>
        <p:nvSpPr>
          <p:cNvPr id="3" name="内容占位符 2"/>
          <p:cNvSpPr>
            <a:spLocks noGrp="1"/>
          </p:cNvSpPr>
          <p:nvPr>
            <p:ph sz="quarter" idx="10"/>
          </p:nvPr>
        </p:nvSpPr>
        <p:spPr>
          <a:xfrm>
            <a:off x="479423" y="1902106"/>
            <a:ext cx="11245730" cy="4820743"/>
          </a:xfrm>
        </p:spPr>
        <p:txBody>
          <a:bodyPr/>
          <a:lstStyle/>
          <a:p>
            <a:r>
              <a:rPr lang="zh-CN" altLang="en-US" dirty="0">
                <a:latin typeface="微软雅黑 Light" panose="020B0502040204020203" pitchFamily="34" charset="-122"/>
                <a:ea typeface="微软雅黑 Light" panose="020B0502040204020203" pitchFamily="34" charset="-122"/>
              </a:rPr>
              <a:t>正式开赛：</a:t>
            </a:r>
            <a:r>
              <a:rPr lang="en-US" altLang="zh-CN" dirty="0">
                <a:latin typeface="微软雅黑 Light" panose="020B0502040204020203" pitchFamily="34" charset="-122"/>
                <a:ea typeface="微软雅黑 Light" panose="020B0502040204020203" pitchFamily="34" charset="-122"/>
              </a:rPr>
              <a:t>8.10</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时间：</a:t>
            </a:r>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个月</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报名方式：添加客服深小享，回复关键词</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报名</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进行填写表单</a:t>
            </a:r>
            <a:r>
              <a:rPr lang="en-US" altLang="zh-CN" dirty="0">
                <a:solidFill>
                  <a:schemeClr val="bg1"/>
                </a:solidFill>
                <a:latin typeface="微软雅黑 Light" panose="020B0502040204020203" pitchFamily="34" charset="-122"/>
                <a:ea typeface="微软雅黑 Light" panose="020B0502040204020203" pitchFamily="34" charset="-122"/>
                <a:hlinkClick r:id="rId2">
                  <a:extLst>
                    <a:ext uri="{A12FA001-AC4F-418D-AE19-62706E023703}">
                      <ahyp:hlinkClr xmlns:ahyp="http://schemas.microsoft.com/office/drawing/2018/hyperlinkcolor" val="tx"/>
                    </a:ext>
                  </a:extLst>
                </a:hlinkClick>
              </a:rPr>
              <a:t>http://deepshare.mikecrm.com/VATlEK5</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开赛介绍及赛题分析：今晚直播结束上传视频至</a:t>
            </a:r>
            <a:r>
              <a:rPr lang="en-US" altLang="zh-CN" dirty="0">
                <a:latin typeface="微软雅黑 Light" panose="020B0502040204020203" pitchFamily="34" charset="-122"/>
                <a:ea typeface="微软雅黑 Light" panose="020B0502040204020203" pitchFamily="34" charset="-122"/>
              </a:rPr>
              <a:t>B</a:t>
            </a:r>
            <a:r>
              <a:rPr lang="zh-CN" altLang="en-US" dirty="0">
                <a:latin typeface="微软雅黑 Light" panose="020B0502040204020203" pitchFamily="34" charset="-122"/>
                <a:ea typeface="微软雅黑 Light" panose="020B0502040204020203" pitchFamily="34" charset="-122"/>
              </a:rPr>
              <a:t>站深度之眼</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赛中直播分享：时间未定，会在群内提前通知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获奖名单公布：</a:t>
            </a:r>
            <a:r>
              <a:rPr lang="en-US" altLang="zh-CN" dirty="0">
                <a:latin typeface="微软雅黑 Light" panose="020B0502040204020203" pitchFamily="34" charset="-122"/>
                <a:ea typeface="微软雅黑 Light" panose="020B0502040204020203" pitchFamily="34" charset="-122"/>
              </a:rPr>
              <a:t>2019</a:t>
            </a:r>
            <a:r>
              <a:rPr lang="zh-CN" altLang="en-US" dirty="0">
                <a:latin typeface="微软雅黑 Light" panose="020B0502040204020203" pitchFamily="34" charset="-122"/>
                <a:ea typeface="微软雅黑 Light" panose="020B0502040204020203" pitchFamily="34" charset="-122"/>
              </a:rPr>
              <a:t>年</a:t>
            </a:r>
            <a:r>
              <a:rPr lang="en-US" altLang="zh-CN" dirty="0">
                <a:latin typeface="微软雅黑 Light" panose="020B0502040204020203" pitchFamily="34" charset="-122"/>
                <a:ea typeface="微软雅黑 Light" panose="020B0502040204020203" pitchFamily="34" charset="-122"/>
              </a:rPr>
              <a:t>11</a:t>
            </a:r>
            <a:r>
              <a:rPr lang="zh-CN" altLang="en-US" dirty="0">
                <a:latin typeface="微软雅黑 Light" panose="020B0502040204020203" pitchFamily="34" charset="-122"/>
                <a:ea typeface="微软雅黑 Light" panose="020B0502040204020203" pitchFamily="34" charset="-122"/>
              </a:rPr>
              <a:t>月</a:t>
            </a:r>
            <a:r>
              <a:rPr lang="en-US" altLang="zh-CN" dirty="0">
                <a:latin typeface="微软雅黑 Light" panose="020B0502040204020203" pitchFamily="34" charset="-122"/>
                <a:ea typeface="微软雅黑 Light" panose="020B0502040204020203" pitchFamily="34" charset="-122"/>
              </a:rPr>
              <a:t>20</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优胜者参赛攻略分享：暂定</a:t>
            </a:r>
            <a:r>
              <a:rPr lang="en-US" altLang="zh-CN" dirty="0">
                <a:latin typeface="微软雅黑 Light" panose="020B0502040204020203" pitchFamily="34" charset="-122"/>
                <a:ea typeface="微软雅黑 Light" panose="020B0502040204020203" pitchFamily="34" charset="-122"/>
              </a:rPr>
              <a:t>11.10</a:t>
            </a:r>
            <a:r>
              <a:rPr lang="zh-CN" altLang="en-US" dirty="0">
                <a:latin typeface="微软雅黑 Light" panose="020B0502040204020203" pitchFamily="34" charset="-122"/>
                <a:ea typeface="微软雅黑 Light" panose="020B0502040204020203" pitchFamily="34" charset="-122"/>
              </a:rPr>
              <a:t>日以后，时间未定，具体看群通知</a:t>
            </a:r>
            <a:endParaRPr lang="en-US" altLang="zh-CN" dirty="0">
              <a:latin typeface="微软雅黑 Light" panose="020B0502040204020203" pitchFamily="34" charset="-122"/>
              <a:ea typeface="微软雅黑 Light" panose="020B0502040204020203" pitchFamily="34" charset="-122"/>
            </a:endParaRPr>
          </a:p>
          <a:p>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凡参赛选手，分享带</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深度之眼</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字样的比赛主题文章或视频在任意平台，将链接发给深小享，均可获得深度之眼</a:t>
            </a:r>
            <a:r>
              <a:rPr lang="en-US" altLang="zh-CN" dirty="0">
                <a:latin typeface="微软雅黑 Light" panose="020B0502040204020203" pitchFamily="34" charset="-122"/>
                <a:ea typeface="微软雅黑 Light" panose="020B0502040204020203" pitchFamily="34" charset="-122"/>
              </a:rPr>
              <a:t>50</a:t>
            </a:r>
            <a:r>
              <a:rPr lang="zh-CN" altLang="en-US" dirty="0">
                <a:latin typeface="微软雅黑 Light" panose="020B0502040204020203" pitchFamily="34" charset="-122"/>
                <a:ea typeface="微软雅黑 Light" panose="020B0502040204020203" pitchFamily="34" charset="-122"/>
              </a:rPr>
              <a:t>元全平台优惠券，可用于购买任何课程！</a:t>
            </a:r>
            <a:endParaRPr lang="en-US" altLang="zh-CN" dirty="0">
              <a:latin typeface="微软雅黑 Light" panose="020B0502040204020203" pitchFamily="34" charset="-122"/>
              <a:ea typeface="微软雅黑 Light" panose="020B0502040204020203" pitchFamily="34" charset="-122"/>
            </a:endParaRP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数据下载方式</a:t>
            </a:r>
          </a:p>
        </p:txBody>
      </p:sp>
      <p:sp>
        <p:nvSpPr>
          <p:cNvPr id="7" name="文本占位符 6"/>
          <p:cNvSpPr>
            <a:spLocks noGrp="1"/>
          </p:cNvSpPr>
          <p:nvPr>
            <p:ph type="body" sz="quarter" idx="10"/>
          </p:nvPr>
        </p:nvSpPr>
        <p:spPr/>
        <p:txBody>
          <a:bodyPr/>
          <a:lstStyle/>
          <a:p>
            <a:r>
              <a:rPr lang="en-US" altLang="zh-CN" dirty="0"/>
              <a:t>Questions and Data Analysis</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452262" y="2925732"/>
            <a:ext cx="7464823" cy="1006535"/>
            <a:chOff x="7769854" y="2494605"/>
            <a:chExt cx="7464823" cy="1006535"/>
          </a:xfrm>
        </p:grpSpPr>
        <p:sp>
          <p:nvSpPr>
            <p:cNvPr id="11"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赛题及数据解析</a:t>
              </a:r>
            </a:p>
          </p:txBody>
        </p:sp>
        <p:grpSp>
          <p:nvGrpSpPr>
            <p:cNvPr id="12" name="组合 11"/>
            <p:cNvGrpSpPr/>
            <p:nvPr/>
          </p:nvGrpSpPr>
          <p:grpSpPr>
            <a:xfrm>
              <a:off x="7769854" y="2494605"/>
              <a:ext cx="466794" cy="907941"/>
              <a:chOff x="8174185" y="2476142"/>
              <a:chExt cx="466794" cy="907941"/>
            </a:xfrm>
          </p:grpSpPr>
          <p:sp>
            <p:nvSpPr>
              <p:cNvPr id="13" name="文本框 12"/>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3</a:t>
                </a:r>
                <a:endParaRPr lang="zh-CN" altLang="en-US" dirty="0"/>
              </a:p>
            </p:txBody>
          </p:sp>
          <p:cxnSp>
            <p:nvCxnSpPr>
              <p:cNvPr id="14" name="直接连接符 13"/>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3452262" y="1918877"/>
            <a:ext cx="5853949" cy="1006535"/>
            <a:chOff x="7769854" y="2494605"/>
            <a:chExt cx="5853949" cy="1006535"/>
          </a:xfrm>
        </p:grpSpPr>
        <p:sp>
          <p:nvSpPr>
            <p:cNvPr id="16" name="文本占位符 2"/>
            <p:cNvSpPr txBox="1"/>
            <p:nvPr/>
          </p:nvSpPr>
          <p:spPr>
            <a:xfrm>
              <a:off x="8140958" y="2990218"/>
              <a:ext cx="5482845"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赛题的背景知识及意义</a:t>
              </a:r>
            </a:p>
          </p:txBody>
        </p:sp>
        <p:grpSp>
          <p:nvGrpSpPr>
            <p:cNvPr id="17" name="组合 16"/>
            <p:cNvGrpSpPr/>
            <p:nvPr/>
          </p:nvGrpSpPr>
          <p:grpSpPr>
            <a:xfrm>
              <a:off x="7769854" y="2494605"/>
              <a:ext cx="466794" cy="907941"/>
              <a:chOff x="8174185" y="2476142"/>
              <a:chExt cx="466794" cy="907941"/>
            </a:xfrm>
          </p:grpSpPr>
          <p:sp>
            <p:nvSpPr>
              <p:cNvPr id="18" name="文本框 17"/>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2</a:t>
                </a:r>
                <a:endParaRPr lang="zh-CN" altLang="en-US" dirty="0"/>
              </a:p>
            </p:txBody>
          </p:sp>
          <p:cxnSp>
            <p:nvCxnSpPr>
              <p:cNvPr id="19" name="直接连接符 18"/>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3452262" y="993263"/>
            <a:ext cx="5853949" cy="1057883"/>
            <a:chOff x="3769988" y="2507277"/>
            <a:chExt cx="5853949" cy="1057883"/>
          </a:xfrm>
        </p:grpSpPr>
        <p:sp>
          <p:nvSpPr>
            <p:cNvPr id="21" name="文本占位符 2"/>
            <p:cNvSpPr txBox="1"/>
            <p:nvPr/>
          </p:nvSpPr>
          <p:spPr>
            <a:xfrm>
              <a:off x="4141092" y="2951987"/>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企业介绍和比赛须知</a:t>
              </a:r>
              <a:endParaRPr lang="zh-CN" sz="2400" dirty="0">
                <a:solidFill>
                  <a:schemeClr val="bg1"/>
                </a:solidFill>
              </a:endParaRPr>
            </a:p>
          </p:txBody>
        </p:sp>
        <p:grpSp>
          <p:nvGrpSpPr>
            <p:cNvPr id="22" name="组合 21"/>
            <p:cNvGrpSpPr/>
            <p:nvPr/>
          </p:nvGrpSpPr>
          <p:grpSpPr>
            <a:xfrm>
              <a:off x="3769988" y="2507277"/>
              <a:ext cx="509326" cy="847170"/>
              <a:chOff x="3576096" y="2760573"/>
              <a:chExt cx="509326" cy="847170"/>
            </a:xfrm>
          </p:grpSpPr>
          <p:sp>
            <p:nvSpPr>
              <p:cNvPr id="23" name="文本框 22"/>
              <p:cNvSpPr txBox="1"/>
              <p:nvPr/>
            </p:nvSpPr>
            <p:spPr>
              <a:xfrm>
                <a:off x="3576096" y="2760573"/>
                <a:ext cx="441146" cy="707886"/>
              </a:xfrm>
              <a:prstGeom prst="rect">
                <a:avLst/>
              </a:prstGeom>
              <a:noFill/>
            </p:spPr>
            <p:txBody>
              <a:bodyPr wrap="none" rtlCol="0">
                <a:spAutoFit/>
              </a:bodyPr>
              <a:lstStyle/>
              <a:p>
                <a:r>
                  <a:rPr lang="en-US" altLang="zh-CN" sz="4000" dirty="0">
                    <a:solidFill>
                      <a:srgbClr val="C89868"/>
                    </a:solidFill>
                    <a:latin typeface="黑体" panose="02010609060101010101" pitchFamily="49" charset="-122"/>
                    <a:ea typeface="黑体" panose="02010609060101010101" pitchFamily="49" charset="-122"/>
                  </a:rPr>
                  <a:t>1</a:t>
                </a:r>
                <a:endParaRPr lang="zh-CN" altLang="en-US" sz="4000" dirty="0">
                  <a:solidFill>
                    <a:srgbClr val="C89868"/>
                  </a:solidFill>
                  <a:latin typeface="黑体" panose="02010609060101010101" pitchFamily="49" charset="-122"/>
                  <a:ea typeface="黑体" panose="02010609060101010101" pitchFamily="49" charset="-122"/>
                </a:endParaRPr>
              </a:p>
            </p:txBody>
          </p:sp>
          <p:cxnSp>
            <p:nvCxnSpPr>
              <p:cNvPr id="24" name="直接连接符 23"/>
              <p:cNvCxnSpPr/>
              <p:nvPr/>
            </p:nvCxnSpPr>
            <p:spPr>
              <a:xfrm flipH="1">
                <a:off x="3735327" y="308452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p:cNvGrpSpPr/>
          <p:nvPr/>
        </p:nvGrpSpPr>
        <p:grpSpPr>
          <a:xfrm>
            <a:off x="3452262" y="3914908"/>
            <a:ext cx="7464823" cy="1006535"/>
            <a:chOff x="7769854" y="2494605"/>
            <a:chExt cx="7464823" cy="1006535"/>
          </a:xfrm>
        </p:grpSpPr>
        <p:sp>
          <p:nvSpPr>
            <p:cNvPr id="26"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成绩提交要求</a:t>
              </a:r>
            </a:p>
          </p:txBody>
        </p:sp>
        <p:grpSp>
          <p:nvGrpSpPr>
            <p:cNvPr id="27" name="组合 26"/>
            <p:cNvGrpSpPr/>
            <p:nvPr/>
          </p:nvGrpSpPr>
          <p:grpSpPr>
            <a:xfrm>
              <a:off x="7769854" y="2494605"/>
              <a:ext cx="466794" cy="907941"/>
              <a:chOff x="8174185" y="2476142"/>
              <a:chExt cx="466794" cy="907941"/>
            </a:xfrm>
          </p:grpSpPr>
          <p:sp>
            <p:nvSpPr>
              <p:cNvPr id="28" name="文本框 27"/>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4</a:t>
                </a:r>
                <a:endParaRPr lang="zh-CN" altLang="en-US" dirty="0"/>
              </a:p>
            </p:txBody>
          </p:sp>
          <p:cxnSp>
            <p:nvCxnSpPr>
              <p:cNvPr id="29" name="直接连接符 28"/>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p:cNvGrpSpPr/>
          <p:nvPr/>
        </p:nvGrpSpPr>
        <p:grpSpPr>
          <a:xfrm>
            <a:off x="3452262" y="4822849"/>
            <a:ext cx="7464823" cy="1006535"/>
            <a:chOff x="7769854" y="2494605"/>
            <a:chExt cx="7464823" cy="1006535"/>
          </a:xfrm>
        </p:grpSpPr>
        <p:sp>
          <p:nvSpPr>
            <p:cNvPr id="31"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互动时间</a:t>
              </a:r>
            </a:p>
          </p:txBody>
        </p:sp>
        <p:grpSp>
          <p:nvGrpSpPr>
            <p:cNvPr id="32" name="组合 31"/>
            <p:cNvGrpSpPr/>
            <p:nvPr/>
          </p:nvGrpSpPr>
          <p:grpSpPr>
            <a:xfrm>
              <a:off x="7769854" y="2494605"/>
              <a:ext cx="466794" cy="907941"/>
              <a:chOff x="8174185" y="2476142"/>
              <a:chExt cx="466794" cy="907941"/>
            </a:xfrm>
          </p:grpSpPr>
          <p:sp>
            <p:nvSpPr>
              <p:cNvPr id="33" name="文本框 32"/>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5</a:t>
                </a:r>
                <a:endParaRPr lang="zh-CN" altLang="en-US" dirty="0"/>
              </a:p>
            </p:txBody>
          </p:sp>
          <p:cxnSp>
            <p:nvCxnSpPr>
              <p:cNvPr id="34" name="直接连接符 33"/>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简易版本和完整版本</a:t>
            </a:r>
          </a:p>
        </p:txBody>
      </p:sp>
      <p:sp>
        <p:nvSpPr>
          <p:cNvPr id="3" name="内容占位符 2"/>
          <p:cNvSpPr>
            <a:spLocks noGrp="1"/>
          </p:cNvSpPr>
          <p:nvPr>
            <p:ph sz="quarter" idx="10"/>
          </p:nvPr>
        </p:nvSpPr>
        <p:spPr>
          <a:xfrm>
            <a:off x="479424" y="2133600"/>
            <a:ext cx="11095260" cy="4482189"/>
          </a:xfrm>
        </p:spPr>
        <p:txBody>
          <a:bodyPr/>
          <a:lstStyle/>
          <a:p>
            <a:r>
              <a:rPr lang="zh-CN" altLang="en-US" dirty="0">
                <a:latin typeface="微软雅黑 Light" panose="020B0502040204020203" pitchFamily="34" charset="-122"/>
                <a:ea typeface="微软雅黑 Light" panose="020B0502040204020203" pitchFamily="34" charset="-122"/>
              </a:rPr>
              <a:t>简易版本：数据较小，用于学习和围观，对电脑配置要求较低，可以用来体验整个参赛流程</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完整版本：正式参赛队伍必须下载全部数据集进行比赛</a:t>
            </a:r>
            <a:endParaRPr lang="en-US" altLang="zh-CN" dirty="0">
              <a:latin typeface="微软雅黑 Light" panose="020B0502040204020203" pitchFamily="34" charset="-122"/>
              <a:ea typeface="微软雅黑 Light" panose="020B0502040204020203" pitchFamily="34" charset="-122"/>
            </a:endParaRPr>
          </a:p>
          <a:p>
            <a:r>
              <a:rPr kumimoji="1" lang="zh-CN" altLang="en-US" b="1" dirty="0">
                <a:solidFill>
                  <a:schemeClr val="bg1"/>
                </a:solidFill>
                <a:sym typeface="+mn-ea"/>
              </a:rPr>
              <a:t>链接</a:t>
            </a:r>
            <a:r>
              <a:rPr kumimoji="1" lang="en-US" altLang="zh-CN" b="1" dirty="0">
                <a:solidFill>
                  <a:schemeClr val="bg1"/>
                </a:solidFill>
                <a:sym typeface="+mn-ea"/>
              </a:rPr>
              <a:t>: </a:t>
            </a:r>
            <a:r>
              <a:rPr kumimoji="1" lang="en-US" altLang="zh-CN" b="1" dirty="0">
                <a:solidFill>
                  <a:schemeClr val="bg1"/>
                </a:solidFill>
                <a:sym typeface="+mn-ea"/>
                <a:hlinkClick r:id="rId2" action="ppaction://hlinkfile">
                  <a:extLst>
                    <a:ext uri="{A12FA001-AC4F-418D-AE19-62706E023703}">
                      <ahyp:hlinkClr xmlns:ahyp="http://schemas.microsoft.com/office/drawing/2018/hyperlinkcolor" val="tx"/>
                    </a:ext>
                  </a:extLst>
                </a:hlinkClick>
              </a:rPr>
              <a:t>https://pan.baidu.com/s/1l6UaUVRe2vbZX4I_U44ckA</a:t>
            </a:r>
            <a:r>
              <a:rPr kumimoji="1" lang="en-US" altLang="zh-CN" b="1" dirty="0">
                <a:solidFill>
                  <a:schemeClr val="bg1"/>
                </a:solidFill>
                <a:sym typeface="+mn-ea"/>
              </a:rPr>
              <a:t> </a:t>
            </a:r>
            <a:endParaRPr kumimoji="1" lang="en-US" altLang="zh-CN" b="1" dirty="0">
              <a:solidFill>
                <a:schemeClr val="bg1"/>
              </a:solidFill>
            </a:endParaRPr>
          </a:p>
          <a:p>
            <a:r>
              <a:rPr kumimoji="1" lang="zh-CN" altLang="en-US" b="1" dirty="0">
                <a:solidFill>
                  <a:schemeClr val="bg1"/>
                </a:solidFill>
                <a:sym typeface="+mn-ea"/>
              </a:rPr>
              <a:t>提取码：</a:t>
            </a:r>
            <a:r>
              <a:rPr kumimoji="1" lang="en-US" altLang="zh-CN" b="1" dirty="0">
                <a:solidFill>
                  <a:schemeClr val="bg1"/>
                </a:solidFill>
                <a:sym typeface="+mn-ea"/>
              </a:rPr>
              <a:t>486w</a:t>
            </a:r>
            <a:endParaRPr kumimoji="1" lang="en-US" altLang="zh-CN" dirty="0">
              <a:solidFill>
                <a:schemeClr val="bg1"/>
              </a:solidFill>
            </a:endParaRPr>
          </a:p>
          <a:p>
            <a:r>
              <a:rPr lang="zh-CN" altLang="en-US" dirty="0">
                <a:latin typeface="微软雅黑 Light" panose="020B0502040204020203" pitchFamily="34" charset="-122"/>
                <a:ea typeface="微软雅黑 Light" panose="020B0502040204020203" pitchFamily="34" charset="-122"/>
              </a:rPr>
              <a:t>数据下载网盘更新：在石墨成绩提交主页可查询地址</a:t>
            </a:r>
            <a:endParaRPr lang="en-US"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《AI</a:t>
            </a:r>
            <a:r>
              <a:rPr lang="zh-CN" altLang="en-US" dirty="0">
                <a:latin typeface="微软雅黑 Light" panose="020B0502040204020203" pitchFamily="34" charset="-122"/>
                <a:ea typeface="微软雅黑 Light" panose="020B0502040204020203" pitchFamily="34" charset="-122"/>
              </a:rPr>
              <a:t>视频解析大赛</a:t>
            </a:r>
            <a:r>
              <a:rPr lang="en-US" altLang="zh-CN" dirty="0">
                <a:latin typeface="微软雅黑 Light" panose="020B0502040204020203" pitchFamily="34" charset="-122"/>
                <a:ea typeface="微软雅黑 Light" panose="020B0502040204020203" pitchFamily="34" charset="-122"/>
              </a:rPr>
              <a:t>》</a:t>
            </a:r>
            <a:r>
              <a:rPr lang="en-US" altLang="zh-CN" dirty="0">
                <a:solidFill>
                  <a:schemeClr val="bg1"/>
                </a:solidFill>
                <a:latin typeface="微软雅黑 Light" panose="020B0502040204020203" pitchFamily="34" charset="-122"/>
                <a:ea typeface="微软雅黑 Light" panose="020B0502040204020203" pitchFamily="34" charset="-122"/>
                <a:hlinkClick r:id="rId3">
                  <a:extLst>
                    <a:ext uri="{A12FA001-AC4F-418D-AE19-62706E023703}">
                      <ahyp:hlinkClr xmlns:ahyp="http://schemas.microsoft.com/office/drawing/2018/hyperlinkcolor" val="tx"/>
                    </a:ext>
                  </a:extLst>
                </a:hlinkClick>
              </a:rPr>
              <a:t> https://shimo.im/sheets/m2Rgtg64tQ4geBsr/</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（除填写成绩外，请勿随意改动表格）</a:t>
            </a:r>
            <a:endParaRPr lang="en-US" altLang="zh-CN" dirty="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en-US" altLang="zh-CN" dirty="0"/>
              <a:t>GPU</a:t>
            </a:r>
            <a:r>
              <a:rPr lang="zh-CN" altLang="en-US" dirty="0"/>
              <a:t>计算资源</a:t>
            </a:r>
          </a:p>
        </p:txBody>
      </p:sp>
      <p:sp>
        <p:nvSpPr>
          <p:cNvPr id="7" name="文本占位符 6"/>
          <p:cNvSpPr>
            <a:spLocks noGrp="1"/>
          </p:cNvSpPr>
          <p:nvPr>
            <p:ph type="body" sz="quarter" idx="10"/>
          </p:nvPr>
        </p:nvSpPr>
        <p:spPr/>
        <p:txBody>
          <a:bodyPr/>
          <a:lstStyle/>
          <a:p>
            <a:r>
              <a:rPr lang="en-US" altLang="zh-CN" dirty="0"/>
              <a:t>GPU Computing Resource</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GPU</a:t>
            </a:r>
            <a:endParaRPr lang="zh-CN" altLang="en-US" dirty="0"/>
          </a:p>
        </p:txBody>
      </p:sp>
      <p:sp>
        <p:nvSpPr>
          <p:cNvPr id="3" name="内容占位符 2"/>
          <p:cNvSpPr>
            <a:spLocks noGrp="1"/>
          </p:cNvSpPr>
          <p:nvPr>
            <p:ph sz="quarter" idx="10"/>
          </p:nvPr>
        </p:nvSpPr>
        <p:spPr>
          <a:xfrm>
            <a:off x="479424" y="2133600"/>
            <a:ext cx="10685400" cy="3297634"/>
          </a:xfrm>
        </p:spPr>
        <p:txBody>
          <a:bodyPr/>
          <a:lstStyle/>
          <a:p>
            <a:r>
              <a:rPr lang="zh-CN" altLang="en-US" dirty="0"/>
              <a:t>考虑到部分学员没有</a:t>
            </a:r>
            <a:r>
              <a:rPr lang="en-US" altLang="zh-CN" dirty="0"/>
              <a:t>GPU</a:t>
            </a:r>
            <a:r>
              <a:rPr lang="zh-CN" altLang="en-US" dirty="0"/>
              <a:t>计算资源，</a:t>
            </a:r>
            <a:endParaRPr lang="en-US" altLang="zh-CN" dirty="0"/>
          </a:p>
          <a:p>
            <a:r>
              <a:rPr lang="en-US" altLang="zh-CN" dirty="0"/>
              <a:t>1 </a:t>
            </a:r>
            <a:r>
              <a:rPr lang="zh-CN" altLang="en-US" dirty="0"/>
              <a:t>我们与“深脑链”合作，申请了</a:t>
            </a:r>
            <a:r>
              <a:rPr lang="en-US" altLang="zh-CN" dirty="0"/>
              <a:t>30</a:t>
            </a:r>
            <a:r>
              <a:rPr lang="zh-CN" altLang="en-US" dirty="0"/>
              <a:t>片</a:t>
            </a:r>
            <a:r>
              <a:rPr lang="en-US" altLang="zh-CN" dirty="0"/>
              <a:t>1080ti</a:t>
            </a:r>
            <a:r>
              <a:rPr lang="zh-CN" altLang="en-US" dirty="0"/>
              <a:t>显卡计算资源，分配给</a:t>
            </a:r>
            <a:r>
              <a:rPr lang="en-US" altLang="zh-CN" dirty="0"/>
              <a:t>30</a:t>
            </a:r>
            <a:r>
              <a:rPr lang="zh-CN" altLang="en-US" dirty="0"/>
              <a:t>位参赛队员，每位队员免费使用总时间</a:t>
            </a:r>
            <a:r>
              <a:rPr lang="en-US" altLang="zh-CN" dirty="0"/>
              <a:t>168</a:t>
            </a:r>
            <a:r>
              <a:rPr lang="zh-CN" altLang="en-US" dirty="0"/>
              <a:t>小时</a:t>
            </a:r>
          </a:p>
          <a:p>
            <a:r>
              <a:rPr lang="en-US" altLang="zh-CN" dirty="0"/>
              <a:t>2 </a:t>
            </a:r>
            <a:r>
              <a:rPr lang="zh-CN" altLang="en-US" dirty="0"/>
              <a:t>本次计算资源只提供给参赛队员，不能用于其他目的。（用于其他目的比如课程学习、课题研究，会另行安排计算资源。）一旦发现申请了参赛计算资源却用于其他目的，我们在未来将取消其所有计算资源的申请权利</a:t>
            </a:r>
          </a:p>
          <a:p>
            <a:r>
              <a:rPr lang="en-US" altLang="zh-CN" dirty="0"/>
              <a:t>3 </a:t>
            </a:r>
            <a:r>
              <a:rPr lang="zh-CN" altLang="en-US" dirty="0"/>
              <a:t>由于资源数量有限，请大家向各位小享联系，先到先得，注明参赛队伍名称</a:t>
            </a:r>
          </a:p>
          <a:p>
            <a:r>
              <a:rPr lang="en-US" altLang="zh-CN" dirty="0"/>
              <a:t>4 </a:t>
            </a:r>
            <a:r>
              <a:rPr lang="zh-CN" altLang="en-US" dirty="0"/>
              <a:t>计算资源访问方式，将另行给出使用文档</a:t>
            </a: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成绩提交要求</a:t>
            </a:r>
          </a:p>
        </p:txBody>
      </p:sp>
      <p:sp>
        <p:nvSpPr>
          <p:cNvPr id="7" name="文本占位符 6"/>
          <p:cNvSpPr>
            <a:spLocks noGrp="1"/>
          </p:cNvSpPr>
          <p:nvPr>
            <p:ph type="body" sz="quarter" idx="10"/>
          </p:nvPr>
        </p:nvSpPr>
        <p:spPr>
          <a:xfrm>
            <a:off x="648998" y="4211241"/>
            <a:ext cx="10019002" cy="496225"/>
          </a:xfrm>
        </p:spPr>
        <p:txBody>
          <a:bodyPr/>
          <a:lstStyle/>
          <a:p>
            <a:r>
              <a:rPr lang="en-US" altLang="zh-CN" dirty="0"/>
              <a:t>Performance submission requirements</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成绩提交</a:t>
            </a:r>
          </a:p>
        </p:txBody>
      </p:sp>
      <p:sp>
        <p:nvSpPr>
          <p:cNvPr id="3" name="副标题 2"/>
          <p:cNvSpPr>
            <a:spLocks noGrp="1"/>
          </p:cNvSpPr>
          <p:nvPr>
            <p:ph type="subTitle" idx="1"/>
          </p:nvPr>
        </p:nvSpPr>
        <p:spPr/>
        <p:txBody>
          <a:bodyPr/>
          <a:lstStyle/>
          <a:p>
            <a:endParaRPr lang="zh-CN" altLang="en-US"/>
          </a:p>
        </p:txBody>
      </p:sp>
      <p:sp>
        <p:nvSpPr>
          <p:cNvPr id="4" name="内容占位符 3"/>
          <p:cNvSpPr>
            <a:spLocks noGrp="1"/>
          </p:cNvSpPr>
          <p:nvPr>
            <p:ph sz="quarter" idx="11"/>
          </p:nvPr>
        </p:nvSpPr>
        <p:spPr>
          <a:xfrm>
            <a:off x="479425" y="2133600"/>
            <a:ext cx="11338327" cy="3287567"/>
          </a:xfrm>
        </p:spPr>
        <p:txBody>
          <a:bodyPr/>
          <a:lstStyle/>
          <a:p>
            <a:r>
              <a:rPr lang="zh-CN" altLang="en-US" dirty="0"/>
              <a:t>比赛成绩提交：以石墨文档的方式自行填写（无需注册，直接点匿名编辑即可）</a:t>
            </a:r>
            <a:endParaRPr lang="en-US" altLang="zh-CN" dirty="0"/>
          </a:p>
          <a:p>
            <a:r>
              <a:rPr lang="zh-CN" altLang="en-US" dirty="0">
                <a:solidFill>
                  <a:srgbClr val="FFFF00"/>
                </a:solidFill>
                <a:latin typeface="微软雅黑 Light" panose="020B0502040204020203" pitchFamily="34" charset="-122"/>
                <a:ea typeface="微软雅黑 Light" panose="020B0502040204020203" pitchFamily="34" charset="-122"/>
                <a:sym typeface="+mn-ea"/>
              </a:rPr>
              <a:t>请如实提交成绩，如果发现作弊，取消以后比赛资格并公开作弊人员资料</a:t>
            </a:r>
            <a:endParaRPr lang="en-US" altLang="zh-CN" dirty="0">
              <a:solidFill>
                <a:srgbClr val="FFFF00"/>
              </a:solidFill>
            </a:endParaRPr>
          </a:p>
          <a:p>
            <a:r>
              <a:rPr lang="zh-CN" altLang="en-US" dirty="0"/>
              <a:t>每周更新排名</a:t>
            </a:r>
            <a:r>
              <a:rPr lang="en-US" altLang="zh-CN" dirty="0"/>
              <a:t>《AI</a:t>
            </a:r>
            <a:r>
              <a:rPr lang="zh-CN" altLang="en-US" dirty="0"/>
              <a:t>视频解析大赛</a:t>
            </a:r>
            <a:r>
              <a:rPr lang="en-US" altLang="zh-CN" dirty="0"/>
              <a:t>》</a:t>
            </a:r>
            <a:r>
              <a:rPr lang="en-US" altLang="zh-CN" dirty="0">
                <a:hlinkClick r:id="rId2">
                  <a:extLst>
                    <a:ext uri="{A12FA001-AC4F-418D-AE19-62706E023703}">
                      <ahyp:hlinkClr xmlns:ahyp="http://schemas.microsoft.com/office/drawing/2018/hyperlinkcolor" val="tx"/>
                    </a:ext>
                  </a:extLst>
                </a:hlinkClick>
              </a:rPr>
              <a:t> https://shimo.im/sheets/m2Rgtg64tQ4geBsr/</a:t>
            </a:r>
            <a:endParaRPr lang="en-US" altLang="zh-CN" dirty="0"/>
          </a:p>
          <a:p>
            <a:r>
              <a:rPr lang="zh-CN" altLang="en-US" dirty="0"/>
              <a:t>成绩提交截止日期：</a:t>
            </a:r>
            <a:r>
              <a:rPr lang="en-US" altLang="zh-CN" dirty="0"/>
              <a:t>11.10</a:t>
            </a:r>
            <a:r>
              <a:rPr lang="zh-CN" altLang="en-US" dirty="0"/>
              <a:t>日</a:t>
            </a:r>
            <a:endParaRPr lang="en-US" altLang="zh-CN" dirty="0"/>
          </a:p>
          <a:p>
            <a:r>
              <a:rPr lang="zh-CN" altLang="en-US" dirty="0"/>
              <a:t>获奖结果公布：</a:t>
            </a:r>
            <a:r>
              <a:rPr lang="en-US" altLang="zh-CN" dirty="0"/>
              <a:t>11.20</a:t>
            </a:r>
            <a:r>
              <a:rPr lang="zh-CN" altLang="en-US" dirty="0"/>
              <a:t>日</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2400" b="0" i="0" u="none" strike="noStrike" kern="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2557366" y="1250811"/>
            <a:ext cx="7307920" cy="3018583"/>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rPr>
              <a:t>感谢大家参加本次的比赛直播</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2800" dirty="0"/>
              <a:t>获取本次</a:t>
            </a:r>
            <a:r>
              <a:rPr lang="en-US" altLang="zh-CN" sz="2800" dirty="0"/>
              <a:t>PPT</a:t>
            </a:r>
            <a:r>
              <a:rPr lang="zh-CN" altLang="en-US" sz="2800" dirty="0"/>
              <a:t>请关注公众号</a:t>
            </a:r>
            <a:r>
              <a:rPr lang="en-US" altLang="zh-CN" sz="2800" dirty="0"/>
              <a:t>【</a:t>
            </a:r>
            <a:r>
              <a:rPr lang="zh-CN" altLang="en-US" sz="2800" dirty="0"/>
              <a:t>深度之眼</a:t>
            </a:r>
            <a:r>
              <a:rPr lang="en-US" altLang="zh-CN" sz="2800" dirty="0"/>
              <a:t>】</a:t>
            </a:r>
            <a:r>
              <a:rPr lang="zh-CN" altLang="en-US" sz="2800" dirty="0"/>
              <a:t>回复关键词</a:t>
            </a:r>
            <a:r>
              <a:rPr lang="en-US" altLang="zh-CN" sz="2800" dirty="0"/>
              <a:t>【</a:t>
            </a:r>
            <a:r>
              <a:rPr lang="zh-CN" altLang="en-US" sz="2800" dirty="0"/>
              <a:t>视频大赛</a:t>
            </a:r>
            <a:r>
              <a:rPr lang="en-US" altLang="zh-CN" sz="2800" dirty="0"/>
              <a:t>】</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rPr>
              <a:t>课下请一定要</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1" i="0" u="none" strike="noStrike" kern="0" cap="none" spc="30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  亲自动手操作一次！</a:t>
            </a:r>
            <a:endParaRPr kumimoji="0" lang="en-US" altLang="zh-CN" sz="2800" b="1" i="0" u="none" strike="noStrike" kern="0" cap="none" spc="30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8999" y="2366859"/>
            <a:ext cx="6786465" cy="923330"/>
          </a:xfrm>
        </p:spPr>
        <p:txBody>
          <a:bodyPr/>
          <a:lstStyle/>
          <a:p>
            <a:r>
              <a:rPr lang="zh-CN" altLang="en-US" dirty="0"/>
              <a:t>互动时间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主办方介绍</a:t>
            </a:r>
          </a:p>
        </p:txBody>
      </p:sp>
      <p:sp>
        <p:nvSpPr>
          <p:cNvPr id="7" name="文本占位符 6"/>
          <p:cNvSpPr>
            <a:spLocks noGrp="1"/>
          </p:cNvSpPr>
          <p:nvPr>
            <p:ph type="body" sz="quarter" idx="10"/>
          </p:nvPr>
        </p:nvSpPr>
        <p:spPr>
          <a:xfrm>
            <a:off x="648998" y="4211242"/>
            <a:ext cx="11361770" cy="484326"/>
          </a:xfrm>
        </p:spPr>
        <p:txBody>
          <a:bodyPr/>
          <a:lstStyle/>
          <a:p>
            <a:r>
              <a:rPr lang="en-US" altLang="zh-CN" dirty="0"/>
              <a:t>Enterprise Introduction</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79424" y="2133600"/>
            <a:ext cx="10493376" cy="1069780"/>
          </a:xfrm>
        </p:spPr>
        <p:txBody>
          <a:bodyPr/>
          <a:lstStyle/>
          <a:p>
            <a:pPr defTabSz="1219200" eaLnBrk="0" hangingPunct="0">
              <a:lnSpc>
                <a:spcPct val="150000"/>
              </a:lnSpc>
              <a:spcBef>
                <a:spcPts val="800"/>
              </a:spcBef>
            </a:pPr>
            <a:r>
              <a:rPr lang="zh-CN" altLang="en-US"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云智视像科技（上海）有限公司是一家计算机视觉高科技企业</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defTabSz="1219200" eaLnBrk="0" hangingPunct="0">
              <a:lnSpc>
                <a:spcPct val="150000"/>
              </a:lnSpc>
              <a:spcBef>
                <a:spcPts val="800"/>
              </a:spcBef>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公司核心团队在智能图像分析识别行业具有二十年自主技术研发及企业运营经验</a:t>
            </a:r>
            <a:endParaRPr lang="zh-CN" altLang="en-US" dirty="0">
              <a:solidFill>
                <a:schemeClr val="bg1"/>
              </a:solidFill>
            </a:endParaRPr>
          </a:p>
        </p:txBody>
      </p:sp>
      <p:sp>
        <p:nvSpPr>
          <p:cNvPr id="6" name="矩形 10"/>
          <p:cNvSpPr>
            <a:spLocks noChangeArrowheads="1"/>
          </p:cNvSpPr>
          <p:nvPr/>
        </p:nvSpPr>
        <p:spPr bwMode="auto">
          <a:xfrm>
            <a:off x="654572" y="4032380"/>
            <a:ext cx="1813938" cy="388873"/>
          </a:xfrm>
          <a:prstGeom prst="rect">
            <a:avLst/>
          </a:prstGeom>
          <a:solidFill>
            <a:srgbClr val="00B05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行业经验</a:t>
            </a:r>
          </a:p>
        </p:txBody>
      </p:sp>
      <p:sp>
        <p:nvSpPr>
          <p:cNvPr id="7" name="矩形 10"/>
          <p:cNvSpPr>
            <a:spLocks noChangeArrowheads="1"/>
          </p:cNvSpPr>
          <p:nvPr/>
        </p:nvSpPr>
        <p:spPr bwMode="auto">
          <a:xfrm>
            <a:off x="8674349" y="4016353"/>
            <a:ext cx="1813938" cy="388873"/>
          </a:xfrm>
          <a:prstGeom prst="rect">
            <a:avLst/>
          </a:prstGeom>
          <a:solidFill>
            <a:srgbClr val="00B0F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对外合作</a:t>
            </a:r>
          </a:p>
        </p:txBody>
      </p:sp>
      <p:sp>
        <p:nvSpPr>
          <p:cNvPr id="8" name="矩形 10"/>
          <p:cNvSpPr>
            <a:spLocks noChangeArrowheads="1"/>
          </p:cNvSpPr>
          <p:nvPr/>
        </p:nvSpPr>
        <p:spPr bwMode="auto">
          <a:xfrm>
            <a:off x="5001549" y="3994233"/>
            <a:ext cx="1813938" cy="388873"/>
          </a:xfrm>
          <a:prstGeom prst="rect">
            <a:avLst/>
          </a:prstGeom>
          <a:solidFill>
            <a:srgbClr val="FFC00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创新应用成果</a:t>
            </a:r>
          </a:p>
        </p:txBody>
      </p:sp>
      <p:sp>
        <p:nvSpPr>
          <p:cNvPr id="9" name="Rectangle 27"/>
          <p:cNvSpPr>
            <a:spLocks noChangeArrowheads="1"/>
          </p:cNvSpPr>
          <p:nvPr/>
        </p:nvSpPr>
        <p:spPr bwMode="auto">
          <a:xfrm>
            <a:off x="629946" y="4399387"/>
            <a:ext cx="3616394" cy="1344149"/>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为国内最早（1999年7月）从事人脸识别技术及产品研发的团队。核心成员为国内某知名人脸识别企业创始人之一，曾担任某知名人脸识别公司CTO2年、副总裁</a:t>
            </a:r>
            <a:r>
              <a:rPr lang="en-US" altLang="zh-CN"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7</a:t>
            </a: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年、总裁</a:t>
            </a:r>
            <a:r>
              <a:rPr lang="en-US" altLang="zh-CN"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6</a:t>
            </a: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a:t>
            </a:r>
          </a:p>
        </p:txBody>
      </p:sp>
      <p:sp>
        <p:nvSpPr>
          <p:cNvPr id="10" name="Rectangle 27"/>
          <p:cNvSpPr>
            <a:spLocks noChangeArrowheads="1"/>
          </p:cNvSpPr>
          <p:nvPr/>
        </p:nvSpPr>
        <p:spPr bwMode="auto">
          <a:xfrm>
            <a:off x="4935630" y="4375717"/>
            <a:ext cx="3001220" cy="1440160"/>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曾获得</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2003</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2011</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年上海市科技进步一等奖，</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2005</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年国家科技进步二等奖。完成中共十六大、</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2010</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年上海世博会等具有重大影响的项目。开发的人脸识别产品应用于公安部及全国17个省级公安机关（市场占有率过半，覆盖全国7.38亿人口</a:t>
            </a:r>
          </a:p>
        </p:txBody>
      </p:sp>
      <p:sp>
        <p:nvSpPr>
          <p:cNvPr id="11" name="Rectangle 27"/>
          <p:cNvSpPr>
            <a:spLocks noChangeArrowheads="1"/>
          </p:cNvSpPr>
          <p:nvPr/>
        </p:nvSpPr>
        <p:spPr bwMode="auto">
          <a:xfrm>
            <a:off x="8608308" y="4383105"/>
            <a:ext cx="2996396" cy="1360431"/>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与中科院计算所、北京大学、复旦大学、上海交通大学、国防科技大学等国内一流学术研究机构有多年良好的产学研合作。与公安部门有深入的合作关系。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0"/>
          </p:nvPr>
        </p:nvSpPr>
        <p:spPr/>
        <p:txBody>
          <a:bodyPr/>
          <a:lstStyle/>
          <a:p>
            <a:endParaRPr lang="zh-CN" altLang="en-US"/>
          </a:p>
        </p:txBody>
      </p:sp>
      <p:sp>
        <p:nvSpPr>
          <p:cNvPr id="4" name="副标题 3"/>
          <p:cNvSpPr>
            <a:spLocks noGrp="1"/>
          </p:cNvSpPr>
          <p:nvPr>
            <p:ph type="subTitle" idx="1"/>
          </p:nvPr>
        </p:nvSpPr>
        <p:spPr/>
        <p:txBody>
          <a:bodyPr/>
          <a:lstStyle/>
          <a:p>
            <a:endParaRPr lang="zh-CN" altLang="en-US"/>
          </a:p>
        </p:txBody>
      </p:sp>
      <p:sp>
        <p:nvSpPr>
          <p:cNvPr id="5" name="椭圆 4"/>
          <p:cNvSpPr>
            <a:spLocks noChangeArrowheads="1"/>
          </p:cNvSpPr>
          <p:nvPr/>
        </p:nvSpPr>
        <p:spPr bwMode="auto">
          <a:xfrm>
            <a:off x="2456583" y="4457756"/>
            <a:ext cx="340796" cy="340881"/>
          </a:xfrm>
          <a:prstGeom prst="ellipse">
            <a:avLst/>
          </a:prstGeom>
          <a:solidFill>
            <a:schemeClr val="bg1"/>
          </a:solidFill>
          <a:ln>
            <a:noFill/>
          </a:ln>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cxnSp>
        <p:nvCxnSpPr>
          <p:cNvPr id="6" name="直接连接符 5"/>
          <p:cNvCxnSpPr>
            <a:cxnSpLocks noChangeShapeType="1"/>
          </p:cNvCxnSpPr>
          <p:nvPr/>
        </p:nvCxnSpPr>
        <p:spPr bwMode="auto">
          <a:xfrm flipV="1">
            <a:off x="2939200" y="4675835"/>
            <a:ext cx="2529512" cy="0"/>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flipV="1">
            <a:off x="5798926" y="3875506"/>
            <a:ext cx="2798337" cy="2117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flipV="1">
            <a:off x="8709450" y="3147166"/>
            <a:ext cx="2163313" cy="2117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9" name="直接连接符 8"/>
          <p:cNvCxnSpPr>
            <a:cxnSpLocks noChangeShapeType="1"/>
          </p:cNvCxnSpPr>
          <p:nvPr/>
        </p:nvCxnSpPr>
        <p:spPr bwMode="auto">
          <a:xfrm rot="5400000" flipH="1" flipV="1">
            <a:off x="5285528" y="4187834"/>
            <a:ext cx="694464" cy="25189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10" name="直接连接符 9"/>
          <p:cNvCxnSpPr>
            <a:cxnSpLocks noChangeShapeType="1"/>
          </p:cNvCxnSpPr>
          <p:nvPr/>
        </p:nvCxnSpPr>
        <p:spPr bwMode="auto">
          <a:xfrm rot="5400000" flipH="1" flipV="1">
            <a:off x="8251075" y="3459479"/>
            <a:ext cx="768568" cy="177807"/>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sp>
        <p:nvSpPr>
          <p:cNvPr id="11" name="等腰三角形 10"/>
          <p:cNvSpPr>
            <a:spLocks noChangeArrowheads="1"/>
          </p:cNvSpPr>
          <p:nvPr/>
        </p:nvSpPr>
        <p:spPr bwMode="auto">
          <a:xfrm rot="1814849">
            <a:off x="11196555" y="2882121"/>
            <a:ext cx="491300" cy="421385"/>
          </a:xfrm>
          <a:prstGeom prst="triangle">
            <a:avLst>
              <a:gd name="adj" fmla="val 50000"/>
            </a:avLst>
          </a:prstGeom>
          <a:solidFill>
            <a:schemeClr val="bg1">
              <a:lumMod val="95000"/>
            </a:schemeClr>
          </a:solidFill>
          <a:ln>
            <a:noFill/>
          </a:ln>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2" name="TextBox 32"/>
          <p:cNvSpPr txBox="1">
            <a:spLocks noChangeArrowheads="1"/>
          </p:cNvSpPr>
          <p:nvPr/>
        </p:nvSpPr>
        <p:spPr bwMode="auto">
          <a:xfrm>
            <a:off x="3108949" y="4886193"/>
            <a:ext cx="20877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自主知识产权的计算机视觉及目标检测、跟踪与识别等图像/视频分析核心技术的先行者。</a:t>
            </a:r>
          </a:p>
        </p:txBody>
      </p:sp>
      <p:grpSp>
        <p:nvGrpSpPr>
          <p:cNvPr id="13" name="Group 15"/>
          <p:cNvGrpSpPr/>
          <p:nvPr/>
        </p:nvGrpSpPr>
        <p:grpSpPr bwMode="auto">
          <a:xfrm>
            <a:off x="2867157" y="3092815"/>
            <a:ext cx="2309284" cy="1219200"/>
            <a:chOff x="0" y="0"/>
            <a:chExt cx="1733266" cy="914400"/>
          </a:xfrm>
        </p:grpSpPr>
        <p:sp>
          <p:nvSpPr>
            <p:cNvPr id="14" name="圆角矩形 18"/>
            <p:cNvSpPr>
              <a:spLocks noChangeArrowheads="1"/>
            </p:cNvSpPr>
            <p:nvPr/>
          </p:nvSpPr>
          <p:spPr bwMode="auto">
            <a:xfrm>
              <a:off x="0" y="0"/>
              <a:ext cx="1733266" cy="914400"/>
            </a:xfrm>
            <a:prstGeom prst="roundRect">
              <a:avLst>
                <a:gd name="adj" fmla="val 22639"/>
              </a:avLst>
            </a:prstGeom>
            <a:noFill/>
            <a:ln w="76200" cmpd="sng">
              <a:solidFill>
                <a:srgbClr val="00B0F0"/>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5" name="TextBox 34"/>
            <p:cNvSpPr txBox="1">
              <a:spLocks noChangeArrowheads="1"/>
            </p:cNvSpPr>
            <p:nvPr/>
          </p:nvSpPr>
          <p:spPr bwMode="auto">
            <a:xfrm>
              <a:off x="1" y="173430"/>
              <a:ext cx="1730163"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技术驱动</a:t>
              </a:r>
              <a:r>
                <a:rPr lang="en-US" sz="2135" b="1" kern="0" dirty="0">
                  <a:solidFill>
                    <a:schemeClr val="bg1"/>
                  </a:solidFill>
                  <a:cs typeface="+mj-cs"/>
                  <a:sym typeface="Calibri" panose="020F0502020204030204"/>
                </a:rPr>
                <a:t> </a:t>
              </a:r>
            </a:p>
            <a:p>
              <a:pPr defTabSz="1219200" eaLnBrk="1" hangingPunct="1"/>
              <a:r>
                <a:rPr lang="en-US" sz="2135" kern="0" dirty="0">
                  <a:solidFill>
                    <a:schemeClr val="bg1"/>
                  </a:solidFill>
                  <a:cs typeface="+mj-cs"/>
                  <a:sym typeface="Calibri" panose="020F0502020204030204"/>
                </a:rPr>
                <a:t>Technology driven</a:t>
              </a:r>
              <a:endParaRPr lang="zh-CN" altLang="en-US" sz="2135" kern="0" dirty="0">
                <a:solidFill>
                  <a:schemeClr val="bg1"/>
                </a:solidFill>
                <a:cs typeface="+mj-cs"/>
                <a:sym typeface="Calibri" panose="020F0502020204030204"/>
              </a:endParaRPr>
            </a:p>
          </p:txBody>
        </p:sp>
      </p:grpSp>
      <p:grpSp>
        <p:nvGrpSpPr>
          <p:cNvPr id="16" name="Group 18"/>
          <p:cNvGrpSpPr/>
          <p:nvPr/>
        </p:nvGrpSpPr>
        <p:grpSpPr bwMode="auto">
          <a:xfrm>
            <a:off x="5944789" y="2277898"/>
            <a:ext cx="2311400" cy="1219200"/>
            <a:chOff x="0" y="0"/>
            <a:chExt cx="1733266" cy="914400"/>
          </a:xfrm>
        </p:grpSpPr>
        <p:sp>
          <p:nvSpPr>
            <p:cNvPr id="17" name="圆角矩形 21"/>
            <p:cNvSpPr>
              <a:spLocks noChangeArrowheads="1"/>
            </p:cNvSpPr>
            <p:nvPr/>
          </p:nvSpPr>
          <p:spPr bwMode="auto">
            <a:xfrm>
              <a:off x="0" y="0"/>
              <a:ext cx="1733266" cy="914400"/>
            </a:xfrm>
            <a:prstGeom prst="roundRect">
              <a:avLst>
                <a:gd name="adj" fmla="val 22639"/>
              </a:avLst>
            </a:prstGeom>
            <a:noFill/>
            <a:ln w="76200" cmpd="sng">
              <a:solidFill>
                <a:srgbClr val="FFA902"/>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8" name="TextBox 35"/>
            <p:cNvSpPr txBox="1">
              <a:spLocks noChangeArrowheads="1"/>
            </p:cNvSpPr>
            <p:nvPr/>
          </p:nvSpPr>
          <p:spPr bwMode="auto">
            <a:xfrm>
              <a:off x="95535" y="145257"/>
              <a:ext cx="1483727"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市场牵引</a:t>
              </a:r>
              <a:endParaRPr lang="en-US" altLang="zh-CN" sz="2135" b="1" kern="0" dirty="0">
                <a:solidFill>
                  <a:schemeClr val="bg1"/>
                </a:solidFill>
                <a:cs typeface="+mj-cs"/>
                <a:sym typeface="Calibri" panose="020F0502020204030204"/>
              </a:endParaRPr>
            </a:p>
            <a:p>
              <a:pPr defTabSz="1219200" eaLnBrk="1" hangingPunct="1"/>
              <a:r>
                <a:rPr lang="en-US" altLang="zh-CN" sz="2135" kern="0" dirty="0">
                  <a:solidFill>
                    <a:schemeClr val="bg1"/>
                  </a:solidFill>
                  <a:cs typeface="+mj-cs"/>
                  <a:sym typeface="Calibri" panose="020F0502020204030204"/>
                </a:rPr>
                <a:t>Market traction</a:t>
              </a:r>
              <a:endParaRPr lang="zh-CN" altLang="en-US" sz="2135" kern="0" dirty="0">
                <a:solidFill>
                  <a:schemeClr val="bg1"/>
                </a:solidFill>
                <a:cs typeface="+mj-cs"/>
                <a:sym typeface="Calibri" panose="020F0502020204030204"/>
              </a:endParaRPr>
            </a:p>
          </p:txBody>
        </p:sp>
      </p:grpSp>
      <p:grpSp>
        <p:nvGrpSpPr>
          <p:cNvPr id="19" name="Group 21"/>
          <p:cNvGrpSpPr/>
          <p:nvPr/>
        </p:nvGrpSpPr>
        <p:grpSpPr bwMode="auto">
          <a:xfrm>
            <a:off x="8929290" y="1604797"/>
            <a:ext cx="2481775" cy="1219200"/>
            <a:chOff x="0" y="0"/>
            <a:chExt cx="1861026" cy="914400"/>
          </a:xfrm>
        </p:grpSpPr>
        <p:sp>
          <p:nvSpPr>
            <p:cNvPr id="20" name="圆角矩形 24"/>
            <p:cNvSpPr>
              <a:spLocks noChangeArrowheads="1"/>
            </p:cNvSpPr>
            <p:nvPr/>
          </p:nvSpPr>
          <p:spPr bwMode="auto">
            <a:xfrm>
              <a:off x="0" y="0"/>
              <a:ext cx="1733266" cy="914400"/>
            </a:xfrm>
            <a:prstGeom prst="roundRect">
              <a:avLst>
                <a:gd name="adj" fmla="val 22639"/>
              </a:avLst>
            </a:prstGeom>
            <a:noFill/>
            <a:ln w="76200" cmpd="sng">
              <a:solidFill>
                <a:srgbClr val="9ECA06"/>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21" name="TextBox 36"/>
            <p:cNvSpPr txBox="1">
              <a:spLocks noChangeArrowheads="1"/>
            </p:cNvSpPr>
            <p:nvPr/>
          </p:nvSpPr>
          <p:spPr bwMode="auto">
            <a:xfrm>
              <a:off x="0" y="68236"/>
              <a:ext cx="1861026"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产品先导</a:t>
              </a:r>
              <a:r>
                <a:rPr lang="en-US" sz="2135" b="1" kern="0" dirty="0">
                  <a:solidFill>
                    <a:schemeClr val="bg1"/>
                  </a:solidFill>
                  <a:cs typeface="+mj-cs"/>
                  <a:sym typeface="Calibri" panose="020F0502020204030204"/>
                </a:rPr>
                <a:t> </a:t>
              </a:r>
            </a:p>
            <a:p>
              <a:pPr defTabSz="1219200"/>
              <a:r>
                <a:rPr lang="en-US" altLang="zh-CN" sz="2135" kern="0" dirty="0">
                  <a:solidFill>
                    <a:schemeClr val="bg1"/>
                  </a:solidFill>
                  <a:cs typeface="+mj-cs"/>
                  <a:sym typeface="Calibri" panose="020F0502020204030204"/>
                </a:rPr>
                <a:t>Product forerunner</a:t>
              </a:r>
            </a:p>
          </p:txBody>
        </p:sp>
      </p:grpSp>
      <p:sp>
        <p:nvSpPr>
          <p:cNvPr id="22" name="椭圆 21"/>
          <p:cNvSpPr/>
          <p:nvPr/>
        </p:nvSpPr>
        <p:spPr>
          <a:xfrm>
            <a:off x="662788" y="4042352"/>
            <a:ext cx="1269408" cy="1269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2400" kern="0">
              <a:solidFill>
                <a:schemeClr val="bg1"/>
              </a:solidFill>
              <a:latin typeface="Calibri" panose="020F0502020204030204"/>
              <a:ea typeface="宋体" panose="02010600030101010101" pitchFamily="2" charset="-122"/>
              <a:sym typeface="Calibri" panose="020F0502020204030204"/>
            </a:endParaRPr>
          </a:p>
        </p:txBody>
      </p:sp>
      <p:sp>
        <p:nvSpPr>
          <p:cNvPr id="23" name="Shape 276"/>
          <p:cNvSpPr/>
          <p:nvPr/>
        </p:nvSpPr>
        <p:spPr>
          <a:xfrm>
            <a:off x="623392" y="4391788"/>
            <a:ext cx="1354215" cy="461665"/>
          </a:xfrm>
          <a:prstGeom prst="rect">
            <a:avLst/>
          </a:prstGeom>
          <a:ln w="12700">
            <a:miter lim="400000"/>
          </a:ln>
        </p:spPr>
        <p:txBody>
          <a:bodyPr wrap="none" lIns="60959" rIns="60959">
            <a:spAutoFit/>
          </a:bodyPr>
          <a:lstStyle>
            <a:lvl1pPr algn="ctr">
              <a:defRPr sz="3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defTabSz="1219200" hangingPunct="0"/>
            <a:r>
              <a:rPr lang="zh-CN" altLang="en-US" sz="2400" kern="0" dirty="0">
                <a:solidFill>
                  <a:srgbClr val="7030A0"/>
                </a:solidFill>
              </a:rPr>
              <a:t>公司定位</a:t>
            </a:r>
            <a:endParaRPr sz="2400" kern="0" dirty="0">
              <a:solidFill>
                <a:srgbClr val="7030A0"/>
              </a:solidFill>
            </a:endParaRPr>
          </a:p>
        </p:txBody>
      </p:sp>
      <p:sp>
        <p:nvSpPr>
          <p:cNvPr id="24" name="TextBox 32"/>
          <p:cNvSpPr txBox="1">
            <a:spLocks noChangeArrowheads="1"/>
          </p:cNvSpPr>
          <p:nvPr/>
        </p:nvSpPr>
        <p:spPr bwMode="auto">
          <a:xfrm>
            <a:off x="6120466" y="4197086"/>
            <a:ext cx="208776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智慧城市建设进程中公共安全、智能交通领域的主流产品及解决方案供应商</a:t>
            </a:r>
          </a:p>
        </p:txBody>
      </p:sp>
      <p:sp>
        <p:nvSpPr>
          <p:cNvPr id="25" name="TextBox 32"/>
          <p:cNvSpPr txBox="1">
            <a:spLocks noChangeArrowheads="1"/>
          </p:cNvSpPr>
          <p:nvPr/>
        </p:nvSpPr>
        <p:spPr bwMode="auto">
          <a:xfrm>
            <a:off x="8929290" y="3525011"/>
            <a:ext cx="20877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人工智能领域机器人视觉及ADAS(汽车辅助驾驶系统)的主流产品及解决方案供应商。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p:spPr>
        <p:txBody>
          <a:bodyPr/>
          <a:lstStyle/>
          <a:p>
            <a:endParaRPr lang="zh-CN" altLang="en-US"/>
          </a:p>
        </p:txBody>
      </p:sp>
      <p:sp>
        <p:nvSpPr>
          <p:cNvPr id="3" name="内容占位符 2"/>
          <p:cNvSpPr>
            <a:spLocks noGrp="1"/>
          </p:cNvSpPr>
          <p:nvPr>
            <p:ph sz="quarter" idx="10"/>
          </p:nvPr>
        </p:nvSpPr>
        <p:spPr>
          <a:xfrm>
            <a:off x="479424" y="1676245"/>
            <a:ext cx="3211787" cy="769441"/>
          </a:xfrm>
        </p:spPr>
        <p:txBody>
          <a:bodyPr/>
          <a:lstStyle/>
          <a:p>
            <a:endParaRPr lang="zh-CN" altLang="en-US"/>
          </a:p>
        </p:txBody>
      </p:sp>
      <p:sp>
        <p:nvSpPr>
          <p:cNvPr id="4" name="副标题 3"/>
          <p:cNvSpPr>
            <a:spLocks noGrp="1"/>
          </p:cNvSpPr>
          <p:nvPr>
            <p:ph type="subTitle" idx="1"/>
          </p:nvPr>
        </p:nvSpPr>
        <p:spPr>
          <a:xfrm>
            <a:off x="479423" y="1002361"/>
            <a:ext cx="4471686" cy="452020"/>
          </a:xfrm>
        </p:spPr>
        <p:txBody>
          <a:bodyPr/>
          <a:lstStyle/>
          <a:p>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424" y="1654880"/>
            <a:ext cx="3171043" cy="44851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808" y="1654880"/>
            <a:ext cx="3171043" cy="4485117"/>
          </a:xfrm>
          <a:prstGeom prst="rect">
            <a:avLst/>
          </a:prstGeom>
        </p:spPr>
      </p:pic>
      <p:pic>
        <p:nvPicPr>
          <p:cNvPr id="7" name="Picture 2" descr="C:\Users\wwj\Desktop\timg (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2111" y="1607128"/>
            <a:ext cx="2767833" cy="2197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wj\Desktop\timg (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2111" y="4082742"/>
            <a:ext cx="2767833" cy="18469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19"/>
          <p:cNvSpPr>
            <a:spLocks noChangeArrowheads="1"/>
          </p:cNvSpPr>
          <p:nvPr/>
        </p:nvSpPr>
        <p:spPr bwMode="auto">
          <a:xfrm>
            <a:off x="7824192" y="1202421"/>
            <a:ext cx="719403" cy="5268768"/>
          </a:xfrm>
          <a:prstGeom prst="rect">
            <a:avLst/>
          </a:prstGeom>
          <a:solidFill>
            <a:schemeClr val="accent5"/>
          </a:solidFill>
        </p:spPr>
        <p:style>
          <a:lnRef idx="2">
            <a:schemeClr val="accent1"/>
          </a:lnRef>
          <a:fillRef idx="1">
            <a:schemeClr val="lt1"/>
          </a:fillRef>
          <a:effectRef idx="0">
            <a:schemeClr val="accent1"/>
          </a:effectRef>
          <a:fontRef idx="minor">
            <a:schemeClr val="dk1"/>
          </a:fontRef>
        </p:style>
        <p:txBody>
          <a:bodyPr anchor="ctr"/>
          <a:lstStyle/>
          <a:p>
            <a:pPr algn="ctr" defTabSz="1219200"/>
            <a:r>
              <a:rPr lang="zh-CN" altLang="en-US" sz="24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中国航天人工智能项目</a:t>
            </a:r>
            <a:endParaRPr lang="zh-CN" altLang="zh-CN" sz="24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10"/>
          <p:cNvSpPr>
            <a:spLocks noChangeArrowheads="1"/>
          </p:cNvSpPr>
          <p:nvPr/>
        </p:nvSpPr>
        <p:spPr bwMode="auto">
          <a:xfrm>
            <a:off x="911424" y="1233008"/>
            <a:ext cx="6627427" cy="388873"/>
          </a:xfrm>
          <a:prstGeom prst="rect">
            <a:avLst/>
          </a:prstGeom>
          <a:solidFill>
            <a:srgbClr val="FF0000"/>
          </a:solidFill>
          <a:ln>
            <a:noFill/>
          </a:ln>
        </p:spPr>
        <p:txBody>
          <a:bodyPr anchor="ctr"/>
          <a:lstStyle/>
          <a:p>
            <a:pPr algn="ctr" defTabSz="1219200" hangingPunct="0"/>
            <a:r>
              <a:rPr lang="zh-CN" altLang="en-US" sz="1600" b="1"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最优人工智能航天级应用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比赛须知</a:t>
            </a:r>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比赛须知</a:t>
            </a:r>
          </a:p>
        </p:txBody>
      </p:sp>
      <p:sp>
        <p:nvSpPr>
          <p:cNvPr id="3" name="内容占位符 2"/>
          <p:cNvSpPr>
            <a:spLocks noGrp="1"/>
          </p:cNvSpPr>
          <p:nvPr>
            <p:ph sz="quarter" idx="10"/>
          </p:nvPr>
        </p:nvSpPr>
        <p:spPr>
          <a:xfrm>
            <a:off x="479424" y="2133600"/>
            <a:ext cx="9424864" cy="3087320"/>
          </a:xfrm>
        </p:spPr>
        <p:txBody>
          <a:bodyPr/>
          <a:lstStyle/>
          <a:p>
            <a:r>
              <a:rPr lang="zh-CN" altLang="en-US" dirty="0"/>
              <a:t>个人或者团队报名参赛</a:t>
            </a:r>
            <a:endParaRPr lang="en-US" altLang="zh-CN" dirty="0"/>
          </a:p>
          <a:p>
            <a:r>
              <a:rPr lang="zh-CN" altLang="en-US" dirty="0"/>
              <a:t>每周日前上传自己的最新比赛结果，我们根据该结果排序</a:t>
            </a:r>
            <a:endParaRPr lang="en-US" altLang="zh-CN" dirty="0"/>
          </a:p>
          <a:p>
            <a:r>
              <a:rPr lang="zh-CN" altLang="en-US" dirty="0"/>
              <a:t>比赛时间：</a:t>
            </a:r>
            <a:r>
              <a:rPr lang="en-US" altLang="zh-CN" dirty="0"/>
              <a:t>2019</a:t>
            </a:r>
            <a:r>
              <a:rPr lang="zh-CN" altLang="en-US" dirty="0"/>
              <a:t>年</a:t>
            </a:r>
            <a:r>
              <a:rPr lang="en-US" altLang="zh-CN" dirty="0"/>
              <a:t>8</a:t>
            </a:r>
            <a:r>
              <a:rPr lang="zh-CN" altLang="en-US" dirty="0"/>
              <a:t>月</a:t>
            </a:r>
            <a:r>
              <a:rPr lang="en-US" altLang="zh-CN" dirty="0"/>
              <a:t>10</a:t>
            </a:r>
            <a:r>
              <a:rPr lang="zh-CN" altLang="en-US" dirty="0"/>
              <a:t>日</a:t>
            </a:r>
            <a:r>
              <a:rPr lang="en-US" altLang="zh-CN" dirty="0"/>
              <a:t>-2019</a:t>
            </a:r>
            <a:r>
              <a:rPr lang="zh-CN" altLang="en-US" dirty="0"/>
              <a:t>年</a:t>
            </a:r>
            <a:r>
              <a:rPr lang="en-US" altLang="zh-CN" dirty="0"/>
              <a:t>11</a:t>
            </a:r>
            <a:r>
              <a:rPr lang="zh-CN" altLang="en-US" dirty="0"/>
              <a:t>月</a:t>
            </a:r>
            <a:r>
              <a:rPr lang="en-US" altLang="zh-CN" dirty="0"/>
              <a:t>10</a:t>
            </a:r>
            <a:r>
              <a:rPr lang="zh-CN" altLang="en-US" dirty="0"/>
              <a:t>日</a:t>
            </a:r>
            <a:endParaRPr lang="en-US" altLang="zh-CN" dirty="0"/>
          </a:p>
          <a:p>
            <a:r>
              <a:rPr lang="zh-CN" altLang="en-US" dirty="0"/>
              <a:t>最后排名前</a:t>
            </a:r>
            <a:r>
              <a:rPr lang="en-US" altLang="zh-CN" dirty="0"/>
              <a:t>10</a:t>
            </a:r>
            <a:r>
              <a:rPr lang="zh-CN" altLang="en-US" dirty="0"/>
              <a:t>名提交代码，主办方内部验证及测试数据来进行最后排名，冠军一名，奖金</a:t>
            </a:r>
            <a:r>
              <a:rPr lang="en-US" altLang="zh-CN" dirty="0"/>
              <a:t>3</a:t>
            </a:r>
            <a:r>
              <a:rPr lang="zh-CN" altLang="en-US" dirty="0"/>
              <a:t>万，优胜者四名，奖金各</a:t>
            </a:r>
            <a:r>
              <a:rPr lang="en-US" altLang="zh-CN" dirty="0"/>
              <a:t>5</a:t>
            </a:r>
            <a:r>
              <a:rPr lang="zh-CN" altLang="en-US" dirty="0"/>
              <a:t>千</a:t>
            </a:r>
            <a:endParaRPr lang="en-US" altLang="zh-CN" dirty="0"/>
          </a:p>
          <a:p>
            <a:r>
              <a:rPr lang="zh-CN" altLang="en-US" dirty="0"/>
              <a:t>前</a:t>
            </a:r>
            <a:r>
              <a:rPr lang="en-US" altLang="zh-CN" dirty="0"/>
              <a:t>10</a:t>
            </a:r>
            <a:r>
              <a:rPr lang="zh-CN" altLang="en-US" dirty="0"/>
              <a:t>名优先面试发放</a:t>
            </a:r>
            <a:r>
              <a:rPr lang="en-US" altLang="zh-CN" dirty="0"/>
              <a:t>offer</a:t>
            </a:r>
          </a:p>
          <a:p>
            <a:endParaRPr lang="zh-CN" altLang="en-US" dirty="0"/>
          </a:p>
        </p:txBody>
      </p:sp>
      <p:sp>
        <p:nvSpPr>
          <p:cNvPr id="4" name="副标题 3"/>
          <p:cNvSpPr>
            <a:spLocks noGrp="1"/>
          </p:cNvSpPr>
          <p:nvPr>
            <p:ph type="subTitle" idx="1"/>
          </p:nvPr>
        </p:nvSpPr>
        <p:spPr/>
        <p:txBody>
          <a:bodyPr/>
          <a:lstStyle/>
          <a:p>
            <a:r>
              <a:rPr lang="en-US" altLang="zh-CN" dirty="0"/>
              <a:t>Competition Notes</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赛题背景知识</a:t>
            </a:r>
          </a:p>
        </p:txBody>
      </p:sp>
      <p:sp>
        <p:nvSpPr>
          <p:cNvPr id="7" name="文本占位符 6"/>
          <p:cNvSpPr>
            <a:spLocks noGrp="1"/>
          </p:cNvSpPr>
          <p:nvPr>
            <p:ph type="body" sz="quarter" idx="10"/>
          </p:nvPr>
        </p:nvSpPr>
        <p:spPr/>
        <p:txBody>
          <a:bodyPr/>
          <a:lstStyle/>
          <a:p>
            <a:r>
              <a:rPr lang="en-US" altLang="zh-CN" dirty="0"/>
              <a:t>Background knowledge</a:t>
            </a:r>
            <a:endParaRPr lang="zh-CN" altLang="en-US" dirty="0"/>
          </a:p>
        </p:txBody>
      </p:sp>
    </p:spTree>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1504</Words>
  <Application>Microsoft Office PowerPoint</Application>
  <PresentationFormat>宽屏</PresentationFormat>
  <Paragraphs>160</Paragraphs>
  <Slides>27</Slides>
  <Notes>4</Notes>
  <HiddenSlides>0</HiddenSlides>
  <MMClips>2</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等线</vt:lpstr>
      <vt:lpstr>等线 Light</vt:lpstr>
      <vt:lpstr>黑体</vt:lpstr>
      <vt:lpstr>微软雅黑</vt:lpstr>
      <vt:lpstr>微软雅黑 Light</vt:lpstr>
      <vt:lpstr>Arial</vt:lpstr>
      <vt:lpstr>Calibri</vt:lpstr>
      <vt:lpstr>深度学习项目PPT模板V1.4</vt:lpstr>
      <vt:lpstr>1_深度学习项目PPT模板V1.4</vt:lpstr>
      <vt:lpstr>“作弊行为分析” 大赛直播</vt:lpstr>
      <vt:lpstr>PowerPoint 演示文稿</vt:lpstr>
      <vt:lpstr>主办方介绍</vt:lpstr>
      <vt:lpstr>PowerPoint 演示文稿</vt:lpstr>
      <vt:lpstr>PowerPoint 演示文稿</vt:lpstr>
      <vt:lpstr>PowerPoint 演示文稿</vt:lpstr>
      <vt:lpstr>比赛须知</vt:lpstr>
      <vt:lpstr>比赛须知</vt:lpstr>
      <vt:lpstr>赛题背景知识</vt:lpstr>
      <vt:lpstr>赛题背景-数据来自哪里?</vt:lpstr>
      <vt:lpstr>赛题背景-数据分析</vt:lpstr>
      <vt:lpstr>比赛评价标准</vt:lpstr>
      <vt:lpstr>PowerPoint 演示文稿</vt:lpstr>
      <vt:lpstr>评价标准及特点</vt:lpstr>
      <vt:lpstr>评价标准及特点</vt:lpstr>
      <vt:lpstr>竞赛流程</vt:lpstr>
      <vt:lpstr>竞赛流程（仅做参考）</vt:lpstr>
      <vt:lpstr>时间安排</vt:lpstr>
      <vt:lpstr>数据下载方式</vt:lpstr>
      <vt:lpstr>简易版本和完整版本</vt:lpstr>
      <vt:lpstr>GPU计算资源</vt:lpstr>
      <vt:lpstr>GPU</vt:lpstr>
      <vt:lpstr>成绩提交要求</vt:lpstr>
      <vt:lpstr>成绩提交</vt:lpstr>
      <vt:lpstr>PowerPoint 演示文稿</vt:lpstr>
      <vt:lpstr>互动时间</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Jun Yuan</cp:lastModifiedBy>
  <cp:revision>250</cp:revision>
  <dcterms:created xsi:type="dcterms:W3CDTF">2018-01-29T03:45:00Z</dcterms:created>
  <dcterms:modified xsi:type="dcterms:W3CDTF">2019-08-09T07:40:54Z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2052-11.8.2.8053</vt:lpwstr>
  </property>
</Properties>
</file>